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7" r:id="rId2"/>
    <p:sldId id="434" r:id="rId3"/>
    <p:sldId id="555" r:id="rId4"/>
    <p:sldId id="556" r:id="rId5"/>
    <p:sldId id="582" r:id="rId6"/>
    <p:sldId id="557" r:id="rId7"/>
    <p:sldId id="583" r:id="rId8"/>
    <p:sldId id="559" r:id="rId9"/>
    <p:sldId id="561" r:id="rId10"/>
    <p:sldId id="584" r:id="rId11"/>
    <p:sldId id="563" r:id="rId12"/>
    <p:sldId id="592" r:id="rId13"/>
    <p:sldId id="593" r:id="rId14"/>
    <p:sldId id="594" r:id="rId15"/>
    <p:sldId id="591" r:id="rId16"/>
    <p:sldId id="595" r:id="rId17"/>
    <p:sldId id="596" r:id="rId18"/>
    <p:sldId id="569" r:id="rId19"/>
    <p:sldId id="566" r:id="rId20"/>
    <p:sldId id="586" r:id="rId21"/>
    <p:sldId id="567" r:id="rId22"/>
    <p:sldId id="568" r:id="rId23"/>
    <p:sldId id="585" r:id="rId24"/>
    <p:sldId id="573" r:id="rId25"/>
    <p:sldId id="588" r:id="rId26"/>
    <p:sldId id="589" r:id="rId27"/>
    <p:sldId id="597" r:id="rId28"/>
    <p:sldId id="598" r:id="rId29"/>
    <p:sldId id="564" r:id="rId30"/>
    <p:sldId id="578" r:id="rId31"/>
    <p:sldId id="580" r:id="rId32"/>
    <p:sldId id="581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C81A2A-2397-40D1-8A41-3E253DECC9CC}">
          <p14:sldIdLst>
            <p14:sldId id="257"/>
            <p14:sldId id="434"/>
            <p14:sldId id="555"/>
            <p14:sldId id="556"/>
            <p14:sldId id="582"/>
            <p14:sldId id="557"/>
            <p14:sldId id="583"/>
            <p14:sldId id="559"/>
            <p14:sldId id="561"/>
            <p14:sldId id="584"/>
            <p14:sldId id="563"/>
            <p14:sldId id="592"/>
            <p14:sldId id="593"/>
            <p14:sldId id="594"/>
            <p14:sldId id="591"/>
            <p14:sldId id="595"/>
            <p14:sldId id="596"/>
            <p14:sldId id="569"/>
            <p14:sldId id="566"/>
            <p14:sldId id="586"/>
            <p14:sldId id="567"/>
            <p14:sldId id="568"/>
            <p14:sldId id="585"/>
            <p14:sldId id="573"/>
            <p14:sldId id="588"/>
            <p14:sldId id="589"/>
            <p14:sldId id="597"/>
            <p14:sldId id="598"/>
            <p14:sldId id="564"/>
            <p14:sldId id="578"/>
            <p14:sldId id="580"/>
            <p14:sldId id="581"/>
          </p14:sldIdLst>
        </p14:section>
        <p14:section name="Untitled Section" id="{39657FAA-4D45-4DC3-A134-95ACB9BE9A9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C52"/>
    <a:srgbClr val="5C9B9F"/>
    <a:srgbClr val="3A6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4162" autoAdjust="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7FA7A-F3FB-9E42-915F-D77CEEA77BF0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806AD-8AE8-134D-8C60-91C530C53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6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E86B-A7C7-4A75-9A63-AEB9D2A5E39A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26EE-CE7F-46EE-B32A-00E084785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2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D734-5E28-4903-8F88-DB64398D19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86487F-5E8A-4243-BB6D-7545A20454EB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78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D734-5E28-4903-8F88-DB64398D19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D734-5E28-4903-8F88-DB64398D19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47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D734-5E28-4903-8F88-DB64398D19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6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77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97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97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1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86487F-5E8A-4243-BB6D-7545A20454EB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33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86487F-5E8A-4243-BB6D-7545A20454EB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29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2815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11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86487F-5E8A-4243-BB6D-7545A20454EB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1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86487F-5E8A-4243-BB6D-7545A20454EB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1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1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86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CCD06-432A-40FD-AAC1-DC7C4EF59E3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New-Background-2-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1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68115D4-2B08-425E-BF45-9CCEF175E6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53E219E-8FFF-4D87-8311-14107AF075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3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9E441D2-9F87-46E4-8C9C-19B6123B16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4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32" y="5567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E40945A-B67F-4DB6-B4DF-96D19BA94E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9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Background-2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5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E21C35D-E9D4-4662-B657-C3C0F7360D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8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C286779-FF9C-473D-B965-0A1757B968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CAC6D11-356F-4F5F-BAF9-3ABFB44B1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7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3E36599-C80B-4B3E-B4EA-10AA0C144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6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4531500-6E50-4582-99D9-F53C0A79D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7FD085-19F5-4380-8BD3-FF13E09E9D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Background-2-2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61" r:id="rId12"/>
    <p:sldLayoutId id="2147483708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mseta.org.za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M@fpmseta.org.za" TargetMode="External"/><Relationship Id="rId2" Type="http://schemas.openxmlformats.org/officeDocument/2006/relationships/hyperlink" Target="mailto:ChereeceB@fpmseta.org.za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HelvyM@fpmseta.org.za" TargetMode="External"/><Relationship Id="rId4" Type="http://schemas.openxmlformats.org/officeDocument/2006/relationships/hyperlink" Target="mailto:LeighH@fpmseta.org.z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0169" y="3102625"/>
            <a:ext cx="11063341" cy="16149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3200" b="1" dirty="0" smtClean="0">
                <a:solidFill>
                  <a:prstClr val="white"/>
                </a:solidFill>
              </a:rPr>
              <a:t>FP&amp;M SETA :  Discretionary Grants : Projects Definition Workshops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788" y="2955550"/>
            <a:ext cx="2748485" cy="29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31" y="364572"/>
            <a:ext cx="2433963" cy="1104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0169" y="4202812"/>
            <a:ext cx="11063341" cy="16149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3200" b="1" dirty="0" smtClean="0">
                <a:solidFill>
                  <a:prstClr val="white"/>
                </a:solidFill>
              </a:rPr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39144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Applications not addressing </a:t>
            </a:r>
            <a:r>
              <a:rPr lang="en-US" dirty="0" smtClean="0">
                <a:solidFill>
                  <a:prstClr val="black"/>
                </a:solidFill>
              </a:rPr>
              <a:t>Scarce </a:t>
            </a:r>
            <a:r>
              <a:rPr lang="en-US" dirty="0">
                <a:solidFill>
                  <a:prstClr val="black"/>
                </a:solidFill>
              </a:rPr>
              <a:t>and Critical Skills of the sector</a:t>
            </a:r>
          </a:p>
          <a:p>
            <a:pPr lvl="0">
              <a:defRPr/>
            </a:pPr>
            <a:r>
              <a:rPr lang="en-US" dirty="0" smtClean="0">
                <a:solidFill>
                  <a:prstClr val="black"/>
                </a:solidFill>
              </a:rPr>
              <a:t>Request for changes to funding awarded that ends up affecting targets</a:t>
            </a:r>
          </a:p>
          <a:p>
            <a:pPr lvl="0">
              <a:defRPr/>
            </a:pPr>
            <a:r>
              <a:rPr lang="en-US" dirty="0" smtClean="0">
                <a:solidFill>
                  <a:prstClr val="black"/>
                </a:solidFill>
              </a:rPr>
              <a:t>Unrealistic </a:t>
            </a:r>
            <a:r>
              <a:rPr lang="en-US" dirty="0">
                <a:solidFill>
                  <a:prstClr val="black"/>
                </a:solidFill>
              </a:rPr>
              <a:t>applications. i.e. Applying for 500 learners when our budget is for 600 learners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673600" y="614474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Challenges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86971" y="1417638"/>
            <a:ext cx="10348685" cy="52117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sz="2600" dirty="0">
              <a:solidFill>
                <a:schemeClr val="accent1">
                  <a:lumMod val="50000"/>
                </a:schemeClr>
              </a:solidFill>
              <a:cs typeface="Tahoma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6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6161313" y="679321"/>
            <a:ext cx="6215743" cy="673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Section 4: DG Purpose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971" y="1665027"/>
            <a:ext cx="104907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Purpose </a:t>
            </a:r>
            <a:r>
              <a:rPr lang="en-US" sz="3200" b="1" dirty="0"/>
              <a:t>of Discretionary Grants:</a:t>
            </a:r>
          </a:p>
          <a:p>
            <a:pPr lvl="1"/>
            <a:r>
              <a:rPr lang="en-US" sz="3200" dirty="0"/>
              <a:t>To implement projects which assist the SETA in meeting the following: </a:t>
            </a:r>
          </a:p>
          <a:p>
            <a:pPr lvl="3">
              <a:buFont typeface="Wingdings" pitchFamily="2" charset="2"/>
              <a:buChar char="§"/>
            </a:pPr>
            <a:r>
              <a:rPr lang="en-US" sz="3200" dirty="0"/>
              <a:t> Sector Skills Plan.</a:t>
            </a:r>
          </a:p>
          <a:p>
            <a:pPr lvl="3">
              <a:buFont typeface="Wingdings" pitchFamily="2" charset="2"/>
              <a:buChar char="§"/>
            </a:pPr>
            <a:r>
              <a:rPr lang="en-US" sz="3200" dirty="0"/>
              <a:t> Strategic Plan.</a:t>
            </a:r>
          </a:p>
          <a:p>
            <a:pPr lvl="3">
              <a:buFont typeface="Wingdings" pitchFamily="2" charset="2"/>
              <a:buChar char="§"/>
            </a:pPr>
            <a:r>
              <a:rPr lang="en-US" sz="3200" dirty="0"/>
              <a:t>Annual Performance Plan.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As agreed and signed between the Department of Higher Education and the SETA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1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1353" y="657894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Section 5: APP Targets 2017/2018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5740" y="1526790"/>
          <a:ext cx="11291759" cy="4874007"/>
        </p:xfrm>
        <a:graphic>
          <a:graphicData uri="http://schemas.openxmlformats.org/drawingml/2006/table">
            <a:tbl>
              <a:tblPr/>
              <a:tblGrid>
                <a:gridCol w="8688260">
                  <a:extLst>
                    <a:ext uri="{9D8B030D-6E8A-4147-A177-3AD203B41FA5}">
                      <a16:colId xmlns:a16="http://schemas.microsoft.com/office/drawing/2014/main" val="771954839"/>
                    </a:ext>
                  </a:extLst>
                </a:gridCol>
                <a:gridCol w="2603499">
                  <a:extLst>
                    <a:ext uri="{9D8B030D-6E8A-4147-A177-3AD203B41FA5}">
                      <a16:colId xmlns:a16="http://schemas.microsoft.com/office/drawing/2014/main" val="933974605"/>
                    </a:ext>
                  </a:extLst>
                </a:gridCol>
              </a:tblGrid>
              <a:tr h="390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INDICATORS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SETA FUNDED TARGETS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07408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 Number of learners entered into artisan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33890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 Number of learners completed artisan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184004"/>
                  </a:ext>
                </a:extLst>
              </a:tr>
              <a:tr h="8915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 Number of unemployed learners completed artisan programmes placed in employment.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204506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 Number of unemployed learners entered into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Learnership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332910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Number of unemployed learners completed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Learnership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059433"/>
                  </a:ext>
                </a:extLst>
              </a:tr>
              <a:tr h="8915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 Number of unemployed learners completed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Learnership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placed in employment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711109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 Number of unemployed learners entered into Bursary programmes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00980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 Number of unemployed learners completed Bursary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81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8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4381" y="627763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APP Targets 2017/2018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73488" y="1525158"/>
          <a:ext cx="11323212" cy="4964543"/>
        </p:xfrm>
        <a:graphic>
          <a:graphicData uri="http://schemas.openxmlformats.org/drawingml/2006/table">
            <a:tbl>
              <a:tblPr/>
              <a:tblGrid>
                <a:gridCol w="8059312">
                  <a:extLst>
                    <a:ext uri="{9D8B030D-6E8A-4147-A177-3AD203B41FA5}">
                      <a16:colId xmlns:a16="http://schemas.microsoft.com/office/drawing/2014/main" val="3499270016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3521507722"/>
                    </a:ext>
                  </a:extLst>
                </a:gridCol>
              </a:tblGrid>
              <a:tr h="381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INDICATORS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SETA FUNDED TARGETS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113450"/>
                  </a:ext>
                </a:extLst>
              </a:tr>
              <a:tr h="8163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 Number of unemployed learners completed bursary programme placed in employment.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523681"/>
                  </a:ext>
                </a:extLst>
              </a:tr>
              <a:tr h="4121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 Number of learners entered Post -Graduate Bursary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58090"/>
                  </a:ext>
                </a:extLst>
              </a:tr>
              <a:tr h="4121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 Number of learners completed Post -Graduate Bursary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17776"/>
                  </a:ext>
                </a:extLst>
              </a:tr>
              <a:tr h="8163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 Number of partnership agreements established with universities during the year to address scarce and critical skills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78714"/>
                  </a:ext>
                </a:extLst>
              </a:tr>
              <a:tr h="8163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 Number of unemployed learners entered Workplace Experience/Internships.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34090"/>
                  </a:ext>
                </a:extLst>
              </a:tr>
              <a:tr h="8163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 Number of unemployed learners completed Workplace Experience / Internships.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225776"/>
                  </a:ext>
                </a:extLst>
              </a:tr>
              <a:tr h="49295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19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0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4381" y="627763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APP Targets 2017/2018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73488" y="1548926"/>
          <a:ext cx="11399412" cy="4806365"/>
        </p:xfrm>
        <a:graphic>
          <a:graphicData uri="http://schemas.openxmlformats.org/drawingml/2006/table">
            <a:tbl>
              <a:tblPr/>
              <a:tblGrid>
                <a:gridCol w="8795912">
                  <a:extLst>
                    <a:ext uri="{9D8B030D-6E8A-4147-A177-3AD203B41FA5}">
                      <a16:colId xmlns:a16="http://schemas.microsoft.com/office/drawing/2014/main" val="89904210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1953776043"/>
                    </a:ext>
                  </a:extLst>
                </a:gridCol>
              </a:tblGrid>
              <a:tr h="495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INDICATORS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SETA FUNDED TARGETS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1240"/>
                  </a:ext>
                </a:extLst>
              </a:tr>
              <a:tr h="6174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 Number of unemployed learners entered skills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68825"/>
                  </a:ext>
                </a:extLst>
              </a:tr>
              <a:tr h="6174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 Number of unemployed learners completed skills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12008"/>
                  </a:ext>
                </a:extLst>
              </a:tr>
              <a:tr h="6174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 Number of learners who entered AET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513532"/>
                  </a:ext>
                </a:extLst>
              </a:tr>
              <a:tr h="6174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 Number of learners who completed AET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510336"/>
                  </a:ext>
                </a:extLst>
              </a:tr>
              <a:tr h="12231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 Number of collaborative partnership agreements signed with youth development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organisation.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094018"/>
                  </a:ext>
                </a:extLst>
              </a:tr>
              <a:tr h="6174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 Number of bridging programmes with learners implemented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78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6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4381" y="627763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APP Targets 2017/2018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58999"/>
              </p:ext>
            </p:extLst>
          </p:nvPr>
        </p:nvGraphicFramePr>
        <p:xfrm>
          <a:off x="373488" y="1610792"/>
          <a:ext cx="11437512" cy="4777308"/>
        </p:xfrm>
        <a:graphic>
          <a:graphicData uri="http://schemas.openxmlformats.org/drawingml/2006/table">
            <a:tbl>
              <a:tblPr/>
              <a:tblGrid>
                <a:gridCol w="8440312">
                  <a:extLst>
                    <a:ext uri="{9D8B030D-6E8A-4147-A177-3AD203B41FA5}">
                      <a16:colId xmlns:a16="http://schemas.microsoft.com/office/drawing/2014/main" val="280671991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1531890110"/>
                    </a:ext>
                  </a:extLst>
                </a:gridCol>
              </a:tblGrid>
              <a:tr h="437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INDICATORS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SETA FUNDED TARGETS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0816"/>
                  </a:ext>
                </a:extLst>
              </a:tr>
              <a:tr h="8679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 Number of employed learners entered skills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989252"/>
                  </a:ext>
                </a:extLst>
              </a:tr>
              <a:tr h="8679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 Number of employed learners completed skills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26947"/>
                  </a:ext>
                </a:extLst>
              </a:tr>
              <a:tr h="8679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 Number of employed learners entered into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Learnership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235251"/>
                  </a:ext>
                </a:extLst>
              </a:tr>
              <a:tr h="8679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 Number of employed learners completed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Learnership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8047"/>
                  </a:ext>
                </a:extLst>
              </a:tr>
              <a:tr h="8679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 Number of employed learners entered Bursary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54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2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4381" y="627763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APP Targets 2017/2018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73488" y="1559992"/>
          <a:ext cx="11412112" cy="4802708"/>
        </p:xfrm>
        <a:graphic>
          <a:graphicData uri="http://schemas.openxmlformats.org/drawingml/2006/table">
            <a:tbl>
              <a:tblPr/>
              <a:tblGrid>
                <a:gridCol w="8605412">
                  <a:extLst>
                    <a:ext uri="{9D8B030D-6E8A-4147-A177-3AD203B41FA5}">
                      <a16:colId xmlns:a16="http://schemas.microsoft.com/office/drawing/2014/main" val="4127343621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1314167791"/>
                    </a:ext>
                  </a:extLst>
                </a:gridCol>
              </a:tblGrid>
              <a:tr h="414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INDICATORS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SETA FUNDED TARGETS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325047"/>
                  </a:ext>
                </a:extLst>
              </a:tr>
              <a:tr h="491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 Number of employed learners completed Bursary Programmes.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006240"/>
                  </a:ext>
                </a:extLst>
              </a:tr>
              <a:tr h="97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 Number of unemployed learners entered Work-Integrated Learning Programmes from TVETs.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646115"/>
                  </a:ext>
                </a:extLst>
              </a:tr>
              <a:tr h="97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 Number of unemployed learners completed Work-Integrated Learning Programmes from TVETs.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586975"/>
                  </a:ext>
                </a:extLst>
              </a:tr>
              <a:tr h="97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 Number of unemployed learners entered Work-Integrated Learning Programmes from HETs.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89041"/>
                  </a:ext>
                </a:extLst>
              </a:tr>
              <a:tr h="97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 Number of unemployed learners completed Work-Integrated Learning Programmes from HETs.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4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4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4381" y="627763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APP Targets 2017/2018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73488" y="1525158"/>
          <a:ext cx="11462912" cy="4830177"/>
        </p:xfrm>
        <a:graphic>
          <a:graphicData uri="http://schemas.openxmlformats.org/drawingml/2006/table">
            <a:tbl>
              <a:tblPr/>
              <a:tblGrid>
                <a:gridCol w="8389512">
                  <a:extLst>
                    <a:ext uri="{9D8B030D-6E8A-4147-A177-3AD203B41FA5}">
                      <a16:colId xmlns:a16="http://schemas.microsoft.com/office/drawing/2014/main" val="731617377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4139067508"/>
                    </a:ext>
                  </a:extLst>
                </a:gridCol>
              </a:tblGrid>
              <a:tr h="430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INDICATORS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SETA FUNDED TARGETS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17753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 Number of Co-operatives Supported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32367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 Number of Small Business Supported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888696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 Number of NGOs Supported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069561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 Number of CBO Supported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0697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 Number of NLPE Supported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32166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 Number of Trade Unions Supported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182028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 Number of rural development projects supported.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19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806" y="1863523"/>
            <a:ext cx="11430000" cy="46896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n>
                  <a:noFill/>
                </a:ln>
              </a:rPr>
              <a:t>Skills gaps within FP&amp;M organisations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n>
                  <a:noFill/>
                </a:ln>
              </a:rPr>
              <a:t>Deficiencies of specific knowledge, experience or competencies</a:t>
            </a:r>
            <a:endParaRPr lang="en-GB" dirty="0" smtClean="0">
              <a:ln>
                <a:noFill/>
              </a:ln>
            </a:endParaRPr>
          </a:p>
          <a:p>
            <a:pPr marL="723900" lvl="2" indent="-361950">
              <a:lnSpc>
                <a:spcPct val="150000"/>
              </a:lnSpc>
            </a:pPr>
            <a:r>
              <a:rPr lang="en-US" sz="3200" dirty="0">
                <a:ln>
                  <a:noFill/>
                </a:ln>
              </a:rPr>
              <a:t>Influence level of effectiveness</a:t>
            </a:r>
          </a:p>
          <a:p>
            <a:pPr marL="723900" lvl="2" indent="-361950">
              <a:lnSpc>
                <a:spcPct val="150000"/>
              </a:lnSpc>
            </a:pPr>
            <a:r>
              <a:rPr lang="en-US" sz="3200" dirty="0">
                <a:ln>
                  <a:noFill/>
                </a:ln>
              </a:rPr>
              <a:t>Hinder business </a:t>
            </a:r>
            <a:r>
              <a:rPr lang="en-US" sz="3200" dirty="0" smtClean="0">
                <a:ln>
                  <a:noFill/>
                </a:ln>
              </a:rPr>
              <a:t>growth</a:t>
            </a:r>
            <a:endParaRPr lang="en-US" sz="3200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50" y="720523"/>
            <a:ext cx="109728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                Section 6: Scarce &amp; Critical Skills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73489" y="1417638"/>
            <a:ext cx="11488312" cy="52117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12800" dirty="0" smtClean="0"/>
              <a:t>The Scarce and Critical </a:t>
            </a:r>
            <a:r>
              <a:rPr lang="en-US" sz="12800" dirty="0"/>
              <a:t>Skills List </a:t>
            </a:r>
            <a:r>
              <a:rPr lang="en-US" sz="12800" dirty="0" smtClean="0"/>
              <a:t>:</a:t>
            </a:r>
          </a:p>
          <a:p>
            <a:pPr marL="0" indent="0">
              <a:buNone/>
              <a:defRPr/>
            </a:pPr>
            <a:endParaRPr lang="en-US" sz="12800" dirty="0" smtClean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800" dirty="0" smtClean="0"/>
              <a:t>Address </a:t>
            </a:r>
            <a:r>
              <a:rPr lang="en-US" sz="12800" dirty="0"/>
              <a:t>skills development imperatives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800" dirty="0"/>
              <a:t>Ensure alignment to the Human Resource Development Strategy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800" dirty="0"/>
              <a:t>Inform SETA funding and training facilitation according to industry needs</a:t>
            </a:r>
          </a:p>
          <a:p>
            <a:pPr marL="457200" lvl="1" indent="0">
              <a:buNone/>
              <a:defRPr/>
            </a:pPr>
            <a:endParaRPr lang="en-US" sz="12800" dirty="0">
              <a:solidFill>
                <a:schemeClr val="accent1">
                  <a:lumMod val="50000"/>
                </a:schemeClr>
              </a:solidFill>
              <a:cs typeface="Tahoma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6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678006" y="657894"/>
            <a:ext cx="7875037" cy="673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Scarce </a:t>
            </a:r>
            <a:r>
              <a:rPr lang="en-US" sz="3200" b="1" dirty="0">
                <a:solidFill>
                  <a:schemeClr val="bg1"/>
                </a:solidFill>
              </a:rPr>
              <a:t>&amp; Critical Skills</a:t>
            </a:r>
          </a:p>
        </p:txBody>
      </p:sp>
    </p:spTree>
    <p:extLst>
      <p:ext uri="{BB962C8B-B14F-4D97-AF65-F5344CB8AC3E}">
        <p14:creationId xmlns:p14="http://schemas.microsoft.com/office/powerpoint/2010/main" val="15790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1877" y="612784"/>
            <a:ext cx="10972800" cy="72739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ZA" sz="3200" b="1" dirty="0" smtClean="0">
                <a:solidFill>
                  <a:schemeClr val="bg1"/>
                </a:solidFill>
              </a:rPr>
              <a:t>Content</a:t>
            </a:r>
            <a:endParaRPr lang="en-ZA" sz="32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3225">
            <a:off x="2636351" y="179775"/>
            <a:ext cx="1131973" cy="60655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" y="2748901"/>
            <a:ext cx="3363853" cy="3363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1600" y="1491561"/>
            <a:ext cx="80645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Section 1: Funding Window Process</a:t>
            </a:r>
          </a:p>
          <a:p>
            <a:r>
              <a:rPr lang="en-US" sz="3200" dirty="0"/>
              <a:t>Section 2: Statistical Overview of Applications</a:t>
            </a:r>
          </a:p>
          <a:p>
            <a:r>
              <a:rPr lang="en-US" sz="3200" dirty="0"/>
              <a:t>Section 3: </a:t>
            </a:r>
            <a:r>
              <a:rPr lang="en-US" sz="3200" dirty="0" smtClean="0"/>
              <a:t>Challenges </a:t>
            </a:r>
            <a:endParaRPr lang="en-US" sz="3200" dirty="0"/>
          </a:p>
          <a:p>
            <a:r>
              <a:rPr lang="en-US" sz="3200" dirty="0"/>
              <a:t>Section 4: DG Purpose</a:t>
            </a:r>
          </a:p>
          <a:p>
            <a:r>
              <a:rPr lang="en-US" sz="3200" dirty="0"/>
              <a:t>Section 5: </a:t>
            </a:r>
            <a:r>
              <a:rPr lang="en-US" sz="3200" dirty="0" smtClean="0"/>
              <a:t>App </a:t>
            </a:r>
            <a:r>
              <a:rPr lang="en-US" sz="3200" dirty="0"/>
              <a:t>Targets 2017/2018</a:t>
            </a:r>
          </a:p>
          <a:p>
            <a:r>
              <a:rPr lang="en-US" sz="3200" dirty="0"/>
              <a:t>Section 6: </a:t>
            </a:r>
            <a:r>
              <a:rPr lang="en-US" sz="3200" dirty="0" smtClean="0"/>
              <a:t>Scarce </a:t>
            </a:r>
            <a:r>
              <a:rPr lang="en-US" sz="3200" dirty="0"/>
              <a:t>and Critical Skills </a:t>
            </a:r>
            <a:endParaRPr lang="en-US" sz="3200" dirty="0" smtClean="0"/>
          </a:p>
          <a:p>
            <a:r>
              <a:rPr lang="en-US" sz="3200" dirty="0"/>
              <a:t>Section </a:t>
            </a:r>
            <a:r>
              <a:rPr lang="en-US" sz="3200" dirty="0" smtClean="0"/>
              <a:t>7:</a:t>
            </a:r>
            <a:r>
              <a:rPr lang="en-US" sz="3200" dirty="0"/>
              <a:t>DG </a:t>
            </a:r>
            <a:r>
              <a:rPr lang="en-US" sz="3200" dirty="0" smtClean="0"/>
              <a:t>Interventions </a:t>
            </a:r>
            <a:r>
              <a:rPr lang="en-US" sz="3200" smtClean="0"/>
              <a:t>Costing Apprenticeship Wage </a:t>
            </a:r>
            <a:r>
              <a:rPr lang="en-US" sz="3200" dirty="0" smtClean="0"/>
              <a:t>Rates</a:t>
            </a:r>
            <a:endParaRPr lang="en-US" sz="3200" dirty="0"/>
          </a:p>
          <a:p>
            <a:r>
              <a:rPr lang="en-US" sz="3200" dirty="0" smtClean="0"/>
              <a:t>Section </a:t>
            </a:r>
            <a:r>
              <a:rPr lang="en-US" sz="3200" dirty="0"/>
              <a:t>8: Contact Details</a:t>
            </a:r>
          </a:p>
          <a:p>
            <a:r>
              <a:rPr lang="en-US" sz="3200" dirty="0"/>
              <a:t>Section 9: Questions and Answers</a:t>
            </a:r>
          </a:p>
          <a:p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762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863524"/>
            <a:ext cx="11430000" cy="468967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Addressed through interventions and short courses</a:t>
            </a:r>
          </a:p>
          <a:p>
            <a:pPr marL="32386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Strategic management, leadership skills, industrial relations, financial management, train-the-trainer, supervisory development etc.</a:t>
            </a:r>
          </a:p>
          <a:p>
            <a:pPr>
              <a:lnSpc>
                <a:spcPct val="150000"/>
              </a:lnSpc>
            </a:pPr>
            <a:endParaRPr lang="en-US" sz="3200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0" y="615170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Scarce &amp; Critical Skills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8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61218"/>
              </p:ext>
            </p:extLst>
          </p:nvPr>
        </p:nvGraphicFramePr>
        <p:xfrm>
          <a:off x="342900" y="1518934"/>
          <a:ext cx="11506200" cy="4198089"/>
        </p:xfrm>
        <a:graphic>
          <a:graphicData uri="http://schemas.openxmlformats.org/drawingml/2006/table">
            <a:tbl>
              <a:tblPr/>
              <a:tblGrid>
                <a:gridCol w="357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OCCUPATIONAL CATEGORY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OCCUPATION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SPECIALISATION)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76923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Managers</a:t>
                      </a:r>
                      <a:endParaRPr lang="en-US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Human resources, training 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and education, logistics, production and quality management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; supervisors, small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business owner/manager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76923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Professionals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Work study officers, designers (including fashion and graphic designers), industrial 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and chemical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engineers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forest scientists and sales and marketing 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specialists,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ETD practitioners, editors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76923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Technicians and trades workers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Technologists and technicians (specializing in different disciplines), fitters and turners, 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printing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machinists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patternmakers and 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mechanics,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computer network technicians, electricians, production / operations supervisor (manufacturing)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581134" y="4848588"/>
            <a:ext cx="5400600" cy="17008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SCARCE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Insufficient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number of qualified and experienced people in specific occupations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6584043" y="621594"/>
            <a:ext cx="47752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Scarce &amp; Critical Skills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72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41" y="5221501"/>
            <a:ext cx="4865030" cy="14814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85352"/>
              </p:ext>
            </p:extLst>
          </p:nvPr>
        </p:nvGraphicFramePr>
        <p:xfrm>
          <a:off x="368300" y="1844846"/>
          <a:ext cx="11455400" cy="3314008"/>
        </p:xfrm>
        <a:graphic>
          <a:graphicData uri="http://schemas.openxmlformats.org/drawingml/2006/table">
            <a:tbl>
              <a:tblPr/>
              <a:tblGrid>
                <a:gridCol w="356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OCCUPATIONAL CATEGORY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OCCUPATION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SPECIALISATION)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76923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Community and personal service workers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Fire fighters (forestry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76923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Clerical and administrative workers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Cost clerks, production 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coordinators 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and environmental practices inspectors;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76923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Machinery operators and drivers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Machine operators 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and mobile plant 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operators,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machinists, upholsterers, cabinet makers, footwear closing production machine operator, leather processing machine operator, textile / leather / material cutting machine operator, sewing machine operator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76923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Elementary workers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Sawmill or timber yard workers, harvesters and printing table 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workers, pest or weed controllers,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textile, clothing and footwear factory worker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>
          <a:xfrm>
            <a:off x="6495143" y="657894"/>
            <a:ext cx="47752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Scarce &amp; Critical Skills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82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The list is available from the FP&amp;M SETA website: </a:t>
            </a:r>
            <a:r>
              <a:rPr lang="en-US" sz="3200" dirty="0">
                <a:solidFill>
                  <a:prstClr val="black"/>
                </a:solidFill>
                <a:hlinkClick r:id="rId2"/>
              </a:rPr>
              <a:t>www.fpmseta.org.za</a:t>
            </a:r>
            <a:endParaRPr lang="en-US" sz="3200" dirty="0">
              <a:solidFill>
                <a:prstClr val="black"/>
              </a:solidFill>
            </a:endParaRPr>
          </a:p>
          <a:p>
            <a:pPr marL="28575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NB: Scarce and Critical Skills take priority over all other intervention applications.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051300" y="627174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Scarce </a:t>
            </a:r>
            <a:r>
              <a:rPr lang="en-US" sz="3200" b="1" dirty="0">
                <a:solidFill>
                  <a:schemeClr val="bg1"/>
                </a:solidFill>
              </a:rPr>
              <a:t>&amp; Critical Skills</a:t>
            </a:r>
          </a:p>
        </p:txBody>
      </p:sp>
    </p:spTree>
    <p:extLst>
      <p:ext uri="{BB962C8B-B14F-4D97-AF65-F5344CB8AC3E}">
        <p14:creationId xmlns:p14="http://schemas.microsoft.com/office/powerpoint/2010/main" val="34206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0653" y="657894"/>
            <a:ext cx="109728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		Section 7 :DG Interventions Costing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06866"/>
              </p:ext>
            </p:extLst>
          </p:nvPr>
        </p:nvGraphicFramePr>
        <p:xfrm>
          <a:off x="373488" y="1473200"/>
          <a:ext cx="11361313" cy="4416753"/>
        </p:xfrm>
        <a:graphic>
          <a:graphicData uri="http://schemas.openxmlformats.org/drawingml/2006/table">
            <a:tbl>
              <a:tblPr/>
              <a:tblGrid>
                <a:gridCol w="1918126">
                  <a:extLst>
                    <a:ext uri="{9D8B030D-6E8A-4147-A177-3AD203B41FA5}">
                      <a16:colId xmlns:a16="http://schemas.microsoft.com/office/drawing/2014/main" val="3221975269"/>
                    </a:ext>
                  </a:extLst>
                </a:gridCol>
                <a:gridCol w="1072495">
                  <a:extLst>
                    <a:ext uri="{9D8B030D-6E8A-4147-A177-3AD203B41FA5}">
                      <a16:colId xmlns:a16="http://schemas.microsoft.com/office/drawing/2014/main" val="1113401546"/>
                    </a:ext>
                  </a:extLst>
                </a:gridCol>
                <a:gridCol w="4524115">
                  <a:extLst>
                    <a:ext uri="{9D8B030D-6E8A-4147-A177-3AD203B41FA5}">
                      <a16:colId xmlns:a16="http://schemas.microsoft.com/office/drawing/2014/main" val="2386261269"/>
                    </a:ext>
                  </a:extLst>
                </a:gridCol>
                <a:gridCol w="3846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Intervention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Cost ( VAT Zero Rated)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835090"/>
                  </a:ext>
                </a:extLst>
              </a:tr>
              <a:tr h="255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Employed 18.1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Unemployed 18.2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83859"/>
                  </a:ext>
                </a:extLst>
              </a:tr>
              <a:tr h="746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Learnerships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12 Months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                   20,000.00 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                        25,000.00 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152398"/>
                  </a:ext>
                </a:extLst>
              </a:tr>
              <a:tr h="140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22161"/>
                  </a:ext>
                </a:extLst>
              </a:tr>
              <a:tr h="1371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Apprenticeships Section 13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3 - 4 Years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 R          </a:t>
                      </a:r>
                      <a:r>
                        <a:rPr lang="en-US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50.000.00      </a:t>
                      </a:r>
                      <a:r>
                        <a:rPr lang="en-US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per </a:t>
                      </a:r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year for three years 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R  50.000.00        per </a:t>
                      </a:r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year for three years 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0218"/>
                  </a:ext>
                </a:extLst>
              </a:tr>
              <a:tr h="2218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Apprenticeships Section 28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Per Trade Test 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59507"/>
                  </a:ext>
                </a:extLst>
              </a:tr>
              <a:tr h="1156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5,000.00 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0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0653" y="657894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DG Interventions Costing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85458"/>
              </p:ext>
            </p:extLst>
          </p:nvPr>
        </p:nvGraphicFramePr>
        <p:xfrm>
          <a:off x="373488" y="1482725"/>
          <a:ext cx="11475612" cy="4859317"/>
        </p:xfrm>
        <a:graphic>
          <a:graphicData uri="http://schemas.openxmlformats.org/drawingml/2006/table">
            <a:tbl>
              <a:tblPr/>
              <a:tblGrid>
                <a:gridCol w="3302980">
                  <a:extLst>
                    <a:ext uri="{9D8B030D-6E8A-4147-A177-3AD203B41FA5}">
                      <a16:colId xmlns:a16="http://schemas.microsoft.com/office/drawing/2014/main" val="1401918618"/>
                    </a:ext>
                  </a:extLst>
                </a:gridCol>
                <a:gridCol w="1706374">
                  <a:extLst>
                    <a:ext uri="{9D8B030D-6E8A-4147-A177-3AD203B41FA5}">
                      <a16:colId xmlns:a16="http://schemas.microsoft.com/office/drawing/2014/main" val="553196537"/>
                    </a:ext>
                  </a:extLst>
                </a:gridCol>
                <a:gridCol w="3233129">
                  <a:extLst>
                    <a:ext uri="{9D8B030D-6E8A-4147-A177-3AD203B41FA5}">
                      <a16:colId xmlns:a16="http://schemas.microsoft.com/office/drawing/2014/main" val="982784357"/>
                    </a:ext>
                  </a:extLst>
                </a:gridCol>
                <a:gridCol w="3233129">
                  <a:extLst>
                    <a:ext uri="{9D8B030D-6E8A-4147-A177-3AD203B41FA5}">
                      <a16:colId xmlns:a16="http://schemas.microsoft.com/office/drawing/2014/main" val="3382006233"/>
                    </a:ext>
                  </a:extLst>
                </a:gridCol>
              </a:tblGrid>
              <a:tr h="65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Intervention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Cost ( VAT Zero Rated)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39693"/>
                  </a:ext>
                </a:extLst>
              </a:tr>
              <a:tr h="2800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Bursaries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2 - 4 Years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Employed</a:t>
                      </a:r>
                      <a:r>
                        <a:rPr lang="en-US" sz="1800" b="1" i="0" u="none" strike="noStrike" baseline="0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800" b="1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Unemployed </a:t>
                      </a:r>
                      <a:endParaRPr lang="en-US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675617"/>
                  </a:ext>
                </a:extLst>
              </a:tr>
              <a:tr h="477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</a:t>
                      </a:r>
                      <a:r>
                        <a:rPr lang="en-US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35,000.00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3952"/>
                  </a:ext>
                </a:extLst>
              </a:tr>
              <a:tr h="280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Undergraduates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Postgraduates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98177"/>
                  </a:ext>
                </a:extLst>
              </a:tr>
              <a:tr h="869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                35.000.00                                 per year for three study years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                50.000.00                                 per year for two study years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714921"/>
                  </a:ext>
                </a:extLst>
              </a:tr>
              <a:tr h="28005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Skills Programmes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3 - 9 Months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Technical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75649"/>
                  </a:ext>
                </a:extLst>
              </a:tr>
              <a:tr h="485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R </a:t>
                      </a:r>
                      <a:r>
                        <a:rPr lang="pt-BR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7200.00 </a:t>
                      </a:r>
                      <a:r>
                        <a:rPr lang="pt-BR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(minimum 45 credits)</a:t>
                      </a:r>
                      <a:endParaRPr lang="pt-BR" sz="18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88142"/>
                  </a:ext>
                </a:extLst>
              </a:tr>
              <a:tr h="280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Occupational  </a:t>
                      </a:r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- Unemployed 18.2 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54466"/>
                  </a:ext>
                </a:extLst>
              </a:tr>
              <a:tr h="485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R 7200.00 (minimum 45 credits)</a:t>
                      </a:r>
                      <a:endParaRPr lang="pt-BR" sz="18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67461"/>
                  </a:ext>
                </a:extLst>
              </a:tr>
              <a:tr h="280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Occupational  </a:t>
                      </a:r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- Employed 18.1 (RPL)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27024"/>
                  </a:ext>
                </a:extLst>
              </a:tr>
              <a:tr h="485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                               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5,000.00 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4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0653" y="657894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DG Interventions Costing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20342"/>
              </p:ext>
            </p:extLst>
          </p:nvPr>
        </p:nvGraphicFramePr>
        <p:xfrm>
          <a:off x="373488" y="1507942"/>
          <a:ext cx="11462912" cy="5070656"/>
        </p:xfrm>
        <a:graphic>
          <a:graphicData uri="http://schemas.openxmlformats.org/drawingml/2006/table">
            <a:tbl>
              <a:tblPr/>
              <a:tblGrid>
                <a:gridCol w="3381662">
                  <a:extLst>
                    <a:ext uri="{9D8B030D-6E8A-4147-A177-3AD203B41FA5}">
                      <a16:colId xmlns:a16="http://schemas.microsoft.com/office/drawing/2014/main" val="2346272702"/>
                    </a:ext>
                  </a:extLst>
                </a:gridCol>
                <a:gridCol w="1747021">
                  <a:extLst>
                    <a:ext uri="{9D8B030D-6E8A-4147-A177-3AD203B41FA5}">
                      <a16:colId xmlns:a16="http://schemas.microsoft.com/office/drawing/2014/main" val="1634254521"/>
                    </a:ext>
                  </a:extLst>
                </a:gridCol>
                <a:gridCol w="3024083">
                  <a:extLst>
                    <a:ext uri="{9D8B030D-6E8A-4147-A177-3AD203B41FA5}">
                      <a16:colId xmlns:a16="http://schemas.microsoft.com/office/drawing/2014/main" val="2173242409"/>
                    </a:ext>
                  </a:extLst>
                </a:gridCol>
                <a:gridCol w="3310146">
                  <a:extLst>
                    <a:ext uri="{9D8B030D-6E8A-4147-A177-3AD203B41FA5}">
                      <a16:colId xmlns:a16="http://schemas.microsoft.com/office/drawing/2014/main" val="3909268330"/>
                    </a:ext>
                  </a:extLst>
                </a:gridCol>
              </a:tblGrid>
              <a:tr h="874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Intervention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Cost ( VAT Zero Rated)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68283"/>
                  </a:ext>
                </a:extLst>
              </a:tr>
              <a:tr h="347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Work Experience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6 - 12 Months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6 Months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12 Months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74780"/>
                  </a:ext>
                </a:extLst>
              </a:tr>
              <a:tr h="347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                   15,000.00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                        30,000.00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283422"/>
                  </a:ext>
                </a:extLst>
              </a:tr>
              <a:tr h="3689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Internships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6 - 12 Months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Learner Allowance for 6 Months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25564"/>
                  </a:ext>
                </a:extLst>
              </a:tr>
              <a:tr h="347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Maximum R 15 000.00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72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Learner Allowance for 12 Months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899980"/>
                  </a:ext>
                </a:extLst>
              </a:tr>
              <a:tr h="347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Maximum R 30 000.00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072881"/>
                  </a:ext>
                </a:extLst>
              </a:tr>
              <a:tr h="347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WIL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18 Months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Learner Allowance for </a:t>
                      </a:r>
                      <a:r>
                        <a:rPr lang="en-US" sz="1800" b="1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Months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678998"/>
                  </a:ext>
                </a:extLst>
              </a:tr>
              <a:tr h="653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Maximum R 45 000.00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9836"/>
                  </a:ext>
                </a:extLst>
              </a:tr>
              <a:tr h="1064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AET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12 Months Per Level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R                                                                                 3,000.00 </a:t>
                      </a:r>
                    </a:p>
                  </a:txBody>
                  <a:tcPr marL="9046" marR="9046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20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0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9324" y="627763"/>
            <a:ext cx="11932676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Section 6: </a:t>
            </a:r>
            <a:r>
              <a:rPr lang="en-US" sz="3200" b="1" dirty="0" smtClean="0">
                <a:solidFill>
                  <a:schemeClr val="bg1"/>
                </a:solidFill>
              </a:rPr>
              <a:t>Apprenticeship </a:t>
            </a:r>
            <a:r>
              <a:rPr lang="en-US" sz="3200" b="1" dirty="0" smtClean="0">
                <a:solidFill>
                  <a:schemeClr val="bg1"/>
                </a:solidFill>
              </a:rPr>
              <a:t>Wage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270" y="1328932"/>
            <a:ext cx="1012230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Printing, Packaging and Textile Sector Specific Wage Rates as of 2016/2017: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74877"/>
              </p:ext>
            </p:extLst>
          </p:nvPr>
        </p:nvGraphicFramePr>
        <p:xfrm>
          <a:off x="1072895" y="2279905"/>
          <a:ext cx="10107168" cy="3816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3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4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601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Minimum Wage Scales for Apprentices - Printing &amp; Packaging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0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2017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6.5% Increase 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Daily 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Weekly 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Monthly 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PHASE 1 &amp; 2: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 1,117.22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72.62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1,189.84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237.97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1,189.84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5,152.00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PHASE 3: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 1,246.28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81.01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1,327.29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265.46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1,327.29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5,747.16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PHASE 4: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 1,710.11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111.16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1,821.27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364.25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1,821.27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7,886.09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232" y="639874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Apprenticeship </a:t>
            </a:r>
            <a:r>
              <a:rPr lang="en-US" sz="3200" b="1" dirty="0">
                <a:solidFill>
                  <a:prstClr val="white"/>
                </a:solidFill>
              </a:rPr>
              <a:t>Wage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848718"/>
              </p:ext>
            </p:extLst>
          </p:nvPr>
        </p:nvGraphicFramePr>
        <p:xfrm>
          <a:off x="963169" y="1950718"/>
          <a:ext cx="10168126" cy="4230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5105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Minimum Wage Scales for Apprentices  -Textile Sector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2016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hourly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2017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8%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Hourly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Daily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Weekly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Monthly 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First Year 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25.93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2.07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28.00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252.04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1,260.20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5,460.86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Second Year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28.50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2.28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30.78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277.02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1,385.10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6,002.10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Third Year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34.00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2.72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36.72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330.48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 1,652.40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 7,160.40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7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393699" y="1417638"/>
            <a:ext cx="11729356" cy="52117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sz="2600" dirty="0">
              <a:solidFill>
                <a:schemeClr val="accent1">
                  <a:lumMod val="50000"/>
                </a:schemeClr>
              </a:solidFill>
              <a:cs typeface="Tahoma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6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479800" y="639287"/>
            <a:ext cx="8013700" cy="6731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DG Purpose: Tranche Splits per Intervention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8" y="1471674"/>
            <a:ext cx="11374012" cy="51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79424" y="55674"/>
            <a:ext cx="11012575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Recap of New business Model</a:t>
            </a:r>
          </a:p>
          <a:p>
            <a:r>
              <a:rPr lang="en-ZA" dirty="0" smtClean="0"/>
              <a:t>The </a:t>
            </a:r>
            <a:r>
              <a:rPr lang="en-ZA" dirty="0"/>
              <a:t>FP&amp;M Board has approved a New Business Model as from 2014-2015 onwards: </a:t>
            </a:r>
          </a:p>
          <a:p>
            <a:pPr lvl="1"/>
            <a:r>
              <a:rPr lang="en-ZA" dirty="0"/>
              <a:t>The main objective: </a:t>
            </a:r>
          </a:p>
          <a:p>
            <a:pPr lvl="2"/>
            <a:r>
              <a:rPr lang="en-ZA" dirty="0"/>
              <a:t>Increase Efficiencies </a:t>
            </a:r>
          </a:p>
          <a:p>
            <a:pPr lvl="2"/>
            <a:r>
              <a:rPr lang="en-ZA" dirty="0"/>
              <a:t>Unblock bottlenecks </a:t>
            </a:r>
          </a:p>
          <a:p>
            <a:pPr lvl="3"/>
            <a:r>
              <a:rPr lang="en-ZA" dirty="0"/>
              <a:t>Decentralising Functions to Regional Offices </a:t>
            </a:r>
          </a:p>
          <a:p>
            <a:pPr lvl="2"/>
            <a:r>
              <a:rPr lang="en-ZA" b="1" i="1" u="sng" dirty="0"/>
              <a:t>Align FP&amp;M SETA to disburse and commit funding in the current Financial Year.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7932" y="41127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Funding Window Approval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6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130" y="635276"/>
            <a:ext cx="10972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Section 8: Contact Details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325114"/>
            <a:ext cx="4789869" cy="45259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400" dirty="0" smtClean="0"/>
              <a:t>Projects</a:t>
            </a:r>
          </a:p>
          <a:p>
            <a:pPr lvl="1"/>
            <a:r>
              <a:rPr lang="en-US" sz="2400" dirty="0" smtClean="0"/>
              <a:t>Chereece Samuels-Balkisson</a:t>
            </a:r>
          </a:p>
          <a:p>
            <a:pPr lvl="1"/>
            <a:r>
              <a:rPr lang="en-US" sz="2400" dirty="0" smtClean="0"/>
              <a:t>011 403 1700</a:t>
            </a:r>
          </a:p>
          <a:p>
            <a:pPr lvl="1"/>
            <a:r>
              <a:rPr lang="en-US" sz="2400" dirty="0" smtClean="0">
                <a:hlinkClick r:id="rId2"/>
              </a:rPr>
              <a:t>ChereeceB@fpmseta.org.za</a:t>
            </a:r>
            <a:endParaRPr lang="en-US" sz="2400" dirty="0" smtClean="0"/>
          </a:p>
          <a:p>
            <a:pPr marL="457188" lvl="1" indent="0">
              <a:buNone/>
            </a:pPr>
            <a:endParaRPr lang="en-US" sz="2000" dirty="0" smtClean="0"/>
          </a:p>
          <a:p>
            <a:pPr marL="457188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66920" y="1517909"/>
            <a:ext cx="5008480" cy="506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Johannesburg</a:t>
            </a:r>
          </a:p>
          <a:p>
            <a:pPr lvl="1"/>
            <a:r>
              <a:rPr lang="en-US" sz="2400" dirty="0" smtClean="0"/>
              <a:t>William Malema – </a:t>
            </a:r>
            <a:r>
              <a:rPr lang="en-US" sz="2400" dirty="0"/>
              <a:t>011-403 1700</a:t>
            </a:r>
          </a:p>
          <a:p>
            <a:pPr lvl="1"/>
            <a:r>
              <a:rPr lang="en-US" sz="2400" dirty="0" smtClean="0">
                <a:hlinkClick r:id="rId3"/>
              </a:rPr>
              <a:t>WilliamM@fpmseta.org.za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Cape Town</a:t>
            </a:r>
          </a:p>
          <a:p>
            <a:pPr lvl="1"/>
            <a:r>
              <a:rPr lang="en-US" sz="2400" dirty="0" smtClean="0"/>
              <a:t>Leigh Hayes– </a:t>
            </a:r>
            <a:r>
              <a:rPr lang="en-US" sz="2400" dirty="0"/>
              <a:t>021-462 0057</a:t>
            </a:r>
          </a:p>
          <a:p>
            <a:pPr lvl="1"/>
            <a:r>
              <a:rPr lang="en-US" sz="2400" dirty="0" smtClean="0">
                <a:hlinkClick r:id="rId4"/>
              </a:rPr>
              <a:t>LeighH@fpmseta.org.za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Durban</a:t>
            </a:r>
          </a:p>
          <a:p>
            <a:pPr lvl="1"/>
            <a:r>
              <a:rPr lang="en-US" sz="2400" dirty="0" smtClean="0"/>
              <a:t>Lungile Shabangu– </a:t>
            </a:r>
            <a:r>
              <a:rPr lang="en-US" sz="2400" dirty="0"/>
              <a:t>031-7024482</a:t>
            </a:r>
          </a:p>
          <a:p>
            <a:pPr lvl="1"/>
            <a:r>
              <a:rPr lang="en-US" sz="2400" dirty="0" smtClean="0">
                <a:hlinkClick r:id="rId5"/>
              </a:rPr>
              <a:t>LungileS@fpmseta.org.za</a:t>
            </a:r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9701" y="1455313"/>
            <a:ext cx="615553" cy="38121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REGIONAL OFFICES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0859" y="1455313"/>
            <a:ext cx="615553" cy="38121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HEAD OFFICE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39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CA54-A189-47AA-8C05-4DE37D7C609A}" type="slidenum">
              <a:rPr lang="en-ZA" smtClean="0"/>
              <a:pPr>
                <a:defRPr/>
              </a:pPr>
              <a:t>31</a:t>
            </a:fld>
            <a:endParaRPr lang="en-ZA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971800" y="64452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Section 9: Questions and Answers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482" y="2339664"/>
            <a:ext cx="4477288" cy="447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06" y="1660525"/>
            <a:ext cx="6928394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61301" y="652726"/>
            <a:ext cx="45085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54" y="421722"/>
            <a:ext cx="6463574" cy="6463574"/>
          </a:xfrm>
          <a:prstGeom prst="rect">
            <a:avLst/>
          </a:prstGeom>
        </p:spPr>
      </p:pic>
      <p:sp>
        <p:nvSpPr>
          <p:cNvPr id="5" name="AutoShape 2" descr="Image result for thank you images business"/>
          <p:cNvSpPr>
            <a:spLocks noChangeAspect="1" noChangeArrowheads="1"/>
          </p:cNvSpPr>
          <p:nvPr/>
        </p:nvSpPr>
        <p:spPr bwMode="auto">
          <a:xfrm>
            <a:off x="7127874" y="2205037"/>
            <a:ext cx="3065453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0" y="2205037"/>
            <a:ext cx="2857499" cy="29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79424" y="55674"/>
            <a:ext cx="11012575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61009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Discretionary Grant Funding windows opened annually parallel with Mandatory Grant from 16</a:t>
            </a:r>
            <a:r>
              <a:rPr lang="en-US" baseline="30000" dirty="0" smtClean="0"/>
              <a:t>th</a:t>
            </a:r>
            <a:r>
              <a:rPr lang="en-US" dirty="0" smtClean="0"/>
              <a:t> January to 30</a:t>
            </a:r>
            <a:r>
              <a:rPr lang="en-US" baseline="30000" dirty="0" smtClean="0"/>
              <a:t>th</a:t>
            </a:r>
            <a:r>
              <a:rPr lang="en-US" dirty="0" smtClean="0"/>
              <a:t>  April 2017.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Process aligned to DHET reporting requirements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Projects implementation within each respective financial </a:t>
            </a:r>
            <a:r>
              <a:rPr lang="en-US" i="1" dirty="0" smtClean="0">
                <a:solidFill>
                  <a:srgbClr val="FF0000"/>
                </a:solidFill>
              </a:rPr>
              <a:t>year</a:t>
            </a:r>
          </a:p>
          <a:p>
            <a:pPr lvl="0">
              <a:lnSpc>
                <a:spcPct val="15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No 16/17 funding awards will be implemented in the 17/18 financial year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7932" y="36047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Funding Window Approval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88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Professional execution of projects, with reduced errors 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Reduce inappropriate reporting and accounting challenges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Speed and 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17932" y="3477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Funding Window Approval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13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79424" y="55674"/>
            <a:ext cx="11012575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Regional recommendations from consolidated online application schedule - Final schedule concluded.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Baseline allocation per learning intervention and category and to be within the FP&amp;M Available Budget.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Ensure </a:t>
            </a:r>
            <a:r>
              <a:rPr lang="en-US" dirty="0"/>
              <a:t>fair distribution as per the Levy income per sub-sector. 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432" y="35560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Funding Window Approval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29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Qualifying Criteria: </a:t>
            </a:r>
          </a:p>
          <a:p>
            <a:pPr lvl="1"/>
            <a:r>
              <a:rPr lang="en-US" dirty="0"/>
              <a:t>DG Verification : Compliance – Legal Documentation</a:t>
            </a:r>
          </a:p>
          <a:p>
            <a:pPr lvl="1"/>
            <a:r>
              <a:rPr lang="en-US" dirty="0"/>
              <a:t>DG Evaluation : WSP/Scarce and Critical Skills Alignment</a:t>
            </a:r>
          </a:p>
          <a:p>
            <a:pPr>
              <a:lnSpc>
                <a:spcPct val="150000"/>
              </a:lnSpc>
            </a:pPr>
            <a:r>
              <a:rPr lang="en-US" dirty="0"/>
              <a:t>Decision taken by Board and Exco regarding Approval/Non Approval.</a:t>
            </a:r>
          </a:p>
          <a:p>
            <a:pPr>
              <a:lnSpc>
                <a:spcPct val="150000"/>
              </a:lnSpc>
            </a:pPr>
            <a:r>
              <a:rPr lang="en-US" dirty="0"/>
              <a:t>Approved and Unsuccessful Applicants notified in writing of the outcome.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06832" y="34211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Funding Window Approval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8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86971" y="1417638"/>
            <a:ext cx="10348685" cy="52117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sz="2600" dirty="0">
              <a:solidFill>
                <a:schemeClr val="accent1">
                  <a:lumMod val="50000"/>
                </a:schemeClr>
              </a:solidFill>
              <a:cs typeface="Tahoma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6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390900" y="608890"/>
            <a:ext cx="8171543" cy="673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Section 2: Statistical Overview of 2016 Applications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8" y="1417638"/>
            <a:ext cx="11455655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86971" y="1417638"/>
            <a:ext cx="10348685" cy="52117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sz="12800" dirty="0" smtClean="0"/>
          </a:p>
          <a:p>
            <a:pPr marL="0" indent="0">
              <a:buNone/>
              <a:defRPr/>
            </a:pPr>
            <a:r>
              <a:rPr lang="en-US" sz="12800" dirty="0" smtClean="0"/>
              <a:t>Some of the following Challenges were encountered: </a:t>
            </a:r>
          </a:p>
          <a:p>
            <a:pPr marL="0" indent="0">
              <a:buNone/>
              <a:defRPr/>
            </a:pPr>
            <a:endParaRPr lang="en-US" sz="12800" dirty="0" smtClean="0"/>
          </a:p>
          <a:p>
            <a:pPr>
              <a:defRPr/>
            </a:pPr>
            <a:r>
              <a:rPr lang="en-US" sz="12800" dirty="0" smtClean="0"/>
              <a:t>Invalid </a:t>
            </a:r>
            <a:r>
              <a:rPr lang="en-US" sz="12800" dirty="0"/>
              <a:t>documentation (Tax clearance, </a:t>
            </a:r>
            <a:r>
              <a:rPr lang="en-US" sz="12800" dirty="0" smtClean="0"/>
              <a:t>etc.)</a:t>
            </a:r>
          </a:p>
          <a:p>
            <a:pPr>
              <a:defRPr/>
            </a:pPr>
            <a:r>
              <a:rPr lang="en-US" sz="12800" dirty="0" smtClean="0"/>
              <a:t>Outside </a:t>
            </a:r>
            <a:r>
              <a:rPr lang="en-US" sz="12800" dirty="0"/>
              <a:t>FP&amp;M SETA </a:t>
            </a:r>
            <a:r>
              <a:rPr lang="en-US" sz="12800" dirty="0" smtClean="0"/>
              <a:t>Scope</a:t>
            </a:r>
          </a:p>
          <a:p>
            <a:pPr>
              <a:defRPr/>
            </a:pPr>
            <a:r>
              <a:rPr lang="en-US" sz="12800" dirty="0" smtClean="0"/>
              <a:t>Incomplete </a:t>
            </a:r>
            <a:r>
              <a:rPr lang="en-US" sz="12800" dirty="0"/>
              <a:t>/ pending </a:t>
            </a:r>
            <a:r>
              <a:rPr lang="en-US" sz="12800" dirty="0" smtClean="0"/>
              <a:t>submissions.</a:t>
            </a:r>
          </a:p>
          <a:p>
            <a:pPr>
              <a:defRPr/>
            </a:pPr>
            <a:r>
              <a:rPr lang="en-US" sz="12800" dirty="0" smtClean="0"/>
              <a:t>Failure </a:t>
            </a:r>
            <a:r>
              <a:rPr lang="en-US" sz="12800" dirty="0"/>
              <a:t>to meet </a:t>
            </a:r>
            <a:r>
              <a:rPr lang="en-US" sz="12800" dirty="0" smtClean="0"/>
              <a:t>deadline.</a:t>
            </a:r>
          </a:p>
          <a:p>
            <a:pPr>
              <a:defRPr/>
            </a:pPr>
            <a:r>
              <a:rPr lang="en-US" sz="12800" dirty="0" smtClean="0"/>
              <a:t>Over subscription (Statistics provided)</a:t>
            </a:r>
          </a:p>
          <a:p>
            <a:pPr>
              <a:defRPr/>
            </a:pPr>
            <a:r>
              <a:rPr lang="en-US" sz="12800" dirty="0" smtClean="0"/>
              <a:t>WSP </a:t>
            </a:r>
            <a:r>
              <a:rPr lang="en-US" sz="12800" dirty="0"/>
              <a:t>and Pivotal Plan submitted and not </a:t>
            </a:r>
            <a:r>
              <a:rPr lang="en-US" sz="12800" dirty="0" smtClean="0"/>
              <a:t>approved</a:t>
            </a:r>
          </a:p>
          <a:p>
            <a:pPr>
              <a:defRPr/>
            </a:pPr>
            <a:r>
              <a:rPr lang="en-US" sz="12800" dirty="0" smtClean="0"/>
              <a:t>Projects </a:t>
            </a:r>
            <a:r>
              <a:rPr lang="en-US" sz="12800" dirty="0"/>
              <a:t>applied for not linked to approved Pivotal </a:t>
            </a:r>
            <a:r>
              <a:rPr lang="en-US" sz="12800" dirty="0" smtClean="0"/>
              <a:t>Plan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6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6660243" y="657894"/>
            <a:ext cx="4775200" cy="673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Section 3 : Challenges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40C16C42-D38A-499F-B5AF-AF8D021FF2F7}" vid="{09121F30-BB53-4B73-AFA9-13E7A7F8EC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10942</TotalTime>
  <Words>1626</Words>
  <Application>Microsoft Office PowerPoint</Application>
  <PresentationFormat>Widescreen</PresentationFormat>
  <Paragraphs>385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Cambria</vt:lpstr>
      <vt:lpstr>Tahoma</vt:lpstr>
      <vt:lpstr>Times New Roman</vt:lpstr>
      <vt:lpstr>Wingdings</vt:lpstr>
      <vt:lpstr>Theme1</vt:lpstr>
      <vt:lpstr>PowerPoint Presentation</vt:lpstr>
      <vt:lpstr>Content</vt:lpstr>
      <vt:lpstr> </vt:lpstr>
      <vt:lpstr> </vt:lpstr>
      <vt:lpstr>Funding Window Approval Process</vt:lpstr>
      <vt:lpstr> </vt:lpstr>
      <vt:lpstr>Funding Window Approval Process</vt:lpstr>
      <vt:lpstr>Section 2: Statistical Overview of 2016 Applications</vt:lpstr>
      <vt:lpstr>Section 3 : Challenges</vt:lpstr>
      <vt:lpstr>Challenges</vt:lpstr>
      <vt:lpstr>Section 4: DG Purpose</vt:lpstr>
      <vt:lpstr>Section 5: APP Targets 2017/2018</vt:lpstr>
      <vt:lpstr>APP Targets 2017/2018</vt:lpstr>
      <vt:lpstr>APP Targets 2017/2018</vt:lpstr>
      <vt:lpstr>APP Targets 2017/2018</vt:lpstr>
      <vt:lpstr>APP Targets 2017/2018</vt:lpstr>
      <vt:lpstr>APP Targets 2017/2018</vt:lpstr>
      <vt:lpstr>                Section 6: Scarce &amp; Critical Skills</vt:lpstr>
      <vt:lpstr>Scarce &amp; Critical Skills</vt:lpstr>
      <vt:lpstr>Scarce &amp; Critical Skills</vt:lpstr>
      <vt:lpstr>PowerPoint Presentation</vt:lpstr>
      <vt:lpstr>PowerPoint Presentation</vt:lpstr>
      <vt:lpstr>Scarce &amp; Critical Skills</vt:lpstr>
      <vt:lpstr>   Section 7 :DG Interventions Costing</vt:lpstr>
      <vt:lpstr>DG Interventions Costing</vt:lpstr>
      <vt:lpstr>DG Interventions Costing</vt:lpstr>
      <vt:lpstr>Section 6: Apprenticeship Wage</vt:lpstr>
      <vt:lpstr>Apprenticeship Wage</vt:lpstr>
      <vt:lpstr>DG Purpose: Tranche Splits per Intervention</vt:lpstr>
      <vt:lpstr>Section 8: Contact Details</vt:lpstr>
      <vt:lpstr>Section 9: Questions and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 Mabotja</dc:creator>
  <cp:lastModifiedBy>William Malema</cp:lastModifiedBy>
  <cp:revision>782</cp:revision>
  <cp:lastPrinted>2016-11-23T07:57:39Z</cp:lastPrinted>
  <dcterms:created xsi:type="dcterms:W3CDTF">2015-07-07T11:00:19Z</dcterms:created>
  <dcterms:modified xsi:type="dcterms:W3CDTF">2017-02-02T10:19:09Z</dcterms:modified>
</cp:coreProperties>
</file>