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563" r:id="rId2"/>
    <p:sldId id="560" r:id="rId3"/>
    <p:sldId id="565" r:id="rId4"/>
    <p:sldId id="533" r:id="rId5"/>
    <p:sldId id="566" r:id="rId6"/>
    <p:sldId id="559" r:id="rId7"/>
    <p:sldId id="567" r:id="rId8"/>
    <p:sldId id="540" r:id="rId9"/>
    <p:sldId id="543" r:id="rId10"/>
    <p:sldId id="544" r:id="rId11"/>
    <p:sldId id="547" r:id="rId12"/>
    <p:sldId id="548" r:id="rId13"/>
    <p:sldId id="551" r:id="rId14"/>
    <p:sldId id="552" r:id="rId15"/>
    <p:sldId id="554" r:id="rId16"/>
    <p:sldId id="568" r:id="rId17"/>
    <p:sldId id="517" r:id="rId18"/>
    <p:sldId id="502" r:id="rId19"/>
    <p:sldId id="506" r:id="rId20"/>
    <p:sldId id="569" r:id="rId21"/>
    <p:sldId id="491" r:id="rId22"/>
    <p:sldId id="570" r:id="rId23"/>
    <p:sldId id="497" r:id="rId24"/>
    <p:sldId id="571" r:id="rId25"/>
    <p:sldId id="556" r:id="rId26"/>
    <p:sldId id="572" r:id="rId27"/>
    <p:sldId id="493" r:id="rId28"/>
    <p:sldId id="490" r:id="rId29"/>
    <p:sldId id="536" r:id="rId30"/>
    <p:sldId id="573" r:id="rId31"/>
    <p:sldId id="528" r:id="rId32"/>
    <p:sldId id="558" r:id="rId33"/>
    <p:sldId id="574" r:id="rId34"/>
    <p:sldId id="505" r:id="rId35"/>
    <p:sldId id="561" r:id="rId36"/>
    <p:sldId id="311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97F"/>
    <a:srgbClr val="0A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61D7F-7561-4922-A389-01754BD3E486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3189-F1AF-47BE-B084-48A14D125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5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8F4-0D07-4A15-9798-109BA8CC7880}" type="slidenum">
              <a:rPr lang="en-ZA" smtClean="0"/>
              <a:pPr>
                <a:defRPr/>
              </a:pPr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New-Background-2-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9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68115D4-2B08-425E-BF45-9CCEF175E6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9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53E219E-8FFF-4D87-8311-14107AF075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7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9E441D2-9F87-46E4-8C9C-19B6123B16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9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2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8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18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E21C35D-E9D4-4662-B657-C3C0F7360D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1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C286779-FF9C-473D-B965-0A1757B968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0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CAC6D11-356F-4F5F-BAF9-3ABFB44B1C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2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3E36599-C80B-4B3E-B4EA-10AA0C144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0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4531500-6E50-4582-99D9-F53C0A79D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7FD085-19F5-4380-8BD3-FF13E09E9D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6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s-fpmseta.org.za/" TargetMode="External"/><Relationship Id="rId2" Type="http://schemas.openxmlformats.org/officeDocument/2006/relationships/hyperlink" Target="https://indicium.fpmseta.org.za/Account/Logi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qa.org.za/" TargetMode="External"/><Relationship Id="rId5" Type="http://schemas.openxmlformats.org/officeDocument/2006/relationships/hyperlink" Target="http://www.qcto.org.za/" TargetMode="External"/><Relationship Id="rId4" Type="http://schemas.openxmlformats.org/officeDocument/2006/relationships/hyperlink" Target="https://www.fpmseta.org.za/default.asp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450079" y="20747"/>
            <a:ext cx="3291840" cy="32196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7649" y="3880240"/>
            <a:ext cx="9156700" cy="217963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57189"/>
            <a:r>
              <a:rPr lang="en-US" sz="3200" b="1" dirty="0">
                <a:solidFill>
                  <a:prstClr val="white"/>
                </a:solidFill>
              </a:rPr>
              <a:t>A COLLABORATIVE APPROACH TO ENHANCING A DIGITAL </a:t>
            </a:r>
            <a:r>
              <a:rPr lang="en-US" sz="3200" b="1" dirty="0" smtClean="0">
                <a:solidFill>
                  <a:prstClr val="white"/>
                </a:solidFill>
              </a:rPr>
              <a:t>CULTURE</a:t>
            </a:r>
            <a:r>
              <a:rPr lang="en-US" sz="3200" b="1" dirty="0">
                <a:solidFill>
                  <a:prstClr val="white"/>
                </a:solidFill>
              </a:rPr>
              <a:t/>
            </a:r>
            <a:br>
              <a:rPr lang="en-US" sz="3200" b="1" dirty="0">
                <a:solidFill>
                  <a:prstClr val="white"/>
                </a:solidFill>
              </a:rPr>
            </a:br>
            <a:r>
              <a:rPr lang="en-US" sz="3200" b="1" dirty="0">
                <a:solidFill>
                  <a:prstClr val="white"/>
                </a:solidFill>
              </a:rPr>
              <a:t/>
            </a:r>
            <a:br>
              <a:rPr lang="en-US" sz="3200" b="1" dirty="0">
                <a:solidFill>
                  <a:prstClr val="white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4</a:t>
            </a:r>
            <a:r>
              <a:rPr lang="en-US" sz="2800" b="1" baseline="30000" dirty="0" smtClean="0">
                <a:solidFill>
                  <a:prstClr val="white"/>
                </a:solidFill>
              </a:rPr>
              <a:t>th</a:t>
            </a:r>
            <a:r>
              <a:rPr lang="en-US" sz="2800" b="1" dirty="0" smtClean="0">
                <a:solidFill>
                  <a:prstClr val="white"/>
                </a:solidFill>
              </a:rPr>
              <a:t> June </a:t>
            </a:r>
            <a:r>
              <a:rPr lang="en-US" sz="2800" b="1" dirty="0">
                <a:solidFill>
                  <a:prstClr val="white"/>
                </a:solidFill>
              </a:rPr>
              <a:t>2020</a:t>
            </a:r>
            <a:endParaRPr lang="en-US" sz="2400" i="1" dirty="0">
              <a:solidFill>
                <a:prstClr val="white"/>
              </a:solidFill>
              <a:cs typeface="Aparajit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420" y="266875"/>
            <a:ext cx="2797158" cy="2727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2824" y="2926814"/>
            <a:ext cx="762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Pro M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Pro M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DIGITAL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CONVERSATIONS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CEO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CFE785-6F42-D945-9C38-AFDB9EC237D4}"/>
              </a:ext>
            </a:extLst>
          </p:cNvPr>
          <p:cNvSpPr/>
          <p:nvPr/>
        </p:nvSpPr>
        <p:spPr>
          <a:xfrm>
            <a:off x="112262" y="5294805"/>
            <a:ext cx="1951670" cy="153014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150CF-C8E9-A441-8AC5-2D9F4CAE1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156" y="4733298"/>
            <a:ext cx="3318505" cy="26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681036"/>
            <a:ext cx="9448800" cy="990601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ZA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ONLINE REGISTRATION OF LEARNING PROGRAMMES</a:t>
            </a:r>
            <a:r>
              <a:rPr lang="en-US" sz="3200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671637"/>
            <a:ext cx="10896600" cy="3876676"/>
          </a:xfrm>
        </p:spPr>
        <p:txBody>
          <a:bodyPr/>
          <a:lstStyle/>
          <a:p>
            <a:pPr lvl="0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ZA" sz="2800" dirty="0"/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QA systems allows for learners to be registered online</a:t>
            </a:r>
          </a:p>
          <a:p>
            <a:pPr marL="0" lvl="0" indent="0">
              <a:spcBef>
                <a:spcPts val="0"/>
              </a:spcBef>
              <a:buNone/>
            </a:pP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Assessments and moderation of portfolios of evidence can also be done online</a:t>
            </a:r>
          </a:p>
          <a:p>
            <a:pPr marL="0" lvl="0" indent="0">
              <a:spcBef>
                <a:spcPts val="0"/>
              </a:spcBef>
              <a:buNone/>
            </a:pP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Online functionality makes provision for filing &amp; reporting of learner achievements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6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68457"/>
            <a:ext cx="11277600" cy="1228725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VERIFICATION &amp; CERTIFICATION</a:t>
            </a:r>
            <a:b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47797F"/>
                </a:solidFill>
              </a:rPr>
              <a:t/>
            </a:r>
            <a:br>
              <a:rPr lang="en-US" sz="2400" b="1" dirty="0">
                <a:solidFill>
                  <a:srgbClr val="47797F"/>
                </a:solidFill>
              </a:rPr>
            </a:br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555833"/>
            <a:ext cx="10896600" cy="4030580"/>
          </a:xfrm>
        </p:spPr>
        <p:txBody>
          <a:bodyPr/>
          <a:lstStyle/>
          <a:p>
            <a:pPr marL="0" lvl="0" indent="0">
              <a:buNone/>
            </a:pPr>
            <a:r>
              <a:rPr lang="en-ZA" sz="2300" dirty="0"/>
              <a:t>   </a:t>
            </a:r>
            <a:endParaRPr lang="en-US" sz="2300" dirty="0"/>
          </a:p>
          <a:p>
            <a:pPr lvl="0"/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Sector Skills Advisors (SSAs)  use online platforms for QA audits &amp; verification of learner achievements</a:t>
            </a:r>
          </a:p>
          <a:p>
            <a:pPr marL="0" lv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Achieved learners are issued with certificates and/or statement of results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41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163" y="682769"/>
            <a:ext cx="11610975" cy="731693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DHET REGISTRATION - </a:t>
            </a:r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PRIVATE TRAINING PROVIDERS</a:t>
            </a:r>
            <a: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47797F"/>
                </a:solidFill>
              </a:rPr>
              <a:t/>
            </a:r>
            <a:br>
              <a:rPr lang="en-US" sz="2400" b="1" dirty="0">
                <a:solidFill>
                  <a:srgbClr val="47797F"/>
                </a:solidFill>
              </a:rPr>
            </a:br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414462"/>
            <a:ext cx="10896600" cy="4348597"/>
          </a:xfrm>
        </p:spPr>
        <p:txBody>
          <a:bodyPr/>
          <a:lstStyle/>
          <a:p>
            <a:pPr marL="0" indent="0">
              <a:buNone/>
            </a:pPr>
            <a:endParaRPr lang="en-ZA" sz="2300" b="1" dirty="0">
              <a:cs typeface="Arial" panose="020B0604020202020204" pitchFamily="34" charset="0"/>
            </a:endParaRPr>
          </a:p>
          <a:p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QCTO will register private Skills Development Training Providers online once accredited for occupational 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qualifications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Private Skills Development Training Providers interested to register  with the DHET can liaise with the FP&amp;M SETA QA for 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assistance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87804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61" y="725633"/>
            <a:ext cx="11277600" cy="83170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OCCUPATIONAL QUALIFICATIONS DEVELOPMENT </a:t>
            </a:r>
            <a: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47797F"/>
                </a:solidFill>
              </a:rPr>
              <a:t/>
            </a:r>
            <a:br>
              <a:rPr lang="en-US" sz="2400" b="1" dirty="0">
                <a:solidFill>
                  <a:srgbClr val="47797F"/>
                </a:solidFill>
              </a:rPr>
            </a:br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699" y="1557338"/>
            <a:ext cx="10982325" cy="4014787"/>
          </a:xfrm>
        </p:spPr>
        <p:txBody>
          <a:bodyPr/>
          <a:lstStyle/>
          <a:p>
            <a:pPr marL="0" indent="0">
              <a:buNone/>
            </a:pPr>
            <a:endParaRPr lang="en-ZA" sz="2300" b="1" dirty="0">
              <a:cs typeface="Arial" panose="020B0604020202020204" pitchFamily="34" charset="0"/>
            </a:endParaRPr>
          </a:p>
          <a:p>
            <a:r>
              <a:rPr lang="en-ZA" sz="2800" b="1" dirty="0">
                <a:latin typeface="Calibri" panose="020F0502020204030204" pitchFamily="34" charset="0"/>
                <a:cs typeface="Calibri" panose="020F0502020204030204" pitchFamily="34" charset="0"/>
              </a:rPr>
              <a:t>59 </a:t>
            </a: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Occupational Qualifications are  registered with SAQA</a:t>
            </a:r>
          </a:p>
          <a:p>
            <a:r>
              <a:rPr lang="en-ZA" sz="2800" b="1" dirty="0">
                <a:latin typeface="Calibri" panose="020F0502020204030204" pitchFamily="34" charset="0"/>
                <a:cs typeface="Calibri" panose="020F0502020204030204" pitchFamily="34" charset="0"/>
              </a:rPr>
              <a:t>97 </a:t>
            </a: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Occupational Qualifications recommended for registration 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  <a:p>
            <a:pPr marL="0" indent="0">
              <a:buNone/>
            </a:pP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SAQA</a:t>
            </a:r>
          </a:p>
          <a:p>
            <a:r>
              <a:rPr lang="en-Z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still in the evaluation process at the 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QCTO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The FP&amp;M SETA is working with the QCTO to fast-track registration of all outstanding occupational 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qualifications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0270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4475" y="700088"/>
            <a:ext cx="9158288" cy="111139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QCTO’s ONLINE E-LEARNING AND E-ASSESSMENT</a:t>
            </a:r>
            <a:b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47797F"/>
                </a:solidFill>
              </a:rPr>
              <a:t/>
            </a:r>
            <a:br>
              <a:rPr lang="en-US" sz="2400" b="1" dirty="0">
                <a:solidFill>
                  <a:srgbClr val="47797F"/>
                </a:solidFill>
              </a:rPr>
            </a:br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2944" y="1811482"/>
            <a:ext cx="10801349" cy="3622976"/>
          </a:xfrm>
        </p:spPr>
        <p:txBody>
          <a:bodyPr/>
          <a:lstStyle/>
          <a:p>
            <a:pPr marL="0" indent="0" algn="just">
              <a:buNone/>
            </a:pPr>
            <a:endParaRPr lang="en-ZA" sz="2400" dirty="0">
              <a:cs typeface="Arial" panose="020B060402020202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These guidelines are applicable during the COVID-19 Pandemic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guidelines will be reviewed post lockdown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Guideline can be accessed on the link </a:t>
            </a:r>
          </a:p>
        </p:txBody>
      </p:sp>
    </p:spTree>
    <p:extLst>
      <p:ext uri="{BB962C8B-B14F-4D97-AF65-F5344CB8AC3E}">
        <p14:creationId xmlns:p14="http://schemas.microsoft.com/office/powerpoint/2010/main" val="169016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97032"/>
            <a:ext cx="11277600" cy="1228725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QCTO ACCREDITATION OF TRAINING PROVIDERS</a:t>
            </a:r>
            <a:b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425719"/>
            <a:ext cx="10896600" cy="4435848"/>
          </a:xfrm>
        </p:spPr>
        <p:txBody>
          <a:bodyPr/>
          <a:lstStyle/>
          <a:p>
            <a:pPr marL="0" indent="0">
              <a:buNone/>
            </a:pPr>
            <a:endParaRPr lang="en-ZA" sz="2300" b="1" dirty="0">
              <a:cs typeface="Arial" panose="020B0604020202020204" pitchFamily="34" charset="0"/>
            </a:endParaRPr>
          </a:p>
          <a:p>
            <a:pPr algn="just"/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QCTO is currently developing an online module to allow online application for  accreditations</a:t>
            </a:r>
          </a:p>
          <a:p>
            <a:pPr marL="0" indent="0" algn="just">
              <a:buNone/>
            </a:pP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The module will be made available for public use</a:t>
            </a:r>
          </a:p>
          <a:p>
            <a:pPr marL="0" indent="0" algn="just">
              <a:buNone/>
            </a:pP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The module will only be applicable for Occupational Qualification accreditations</a:t>
            </a:r>
          </a:p>
          <a:p>
            <a:pPr algn="just"/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5963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687247" y="2890391"/>
            <a:ext cx="652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Online Module</a:t>
            </a:r>
          </a:p>
        </p:txBody>
      </p:sp>
    </p:spTree>
    <p:extLst>
      <p:ext uri="{BB962C8B-B14F-4D97-AF65-F5344CB8AC3E}">
        <p14:creationId xmlns:p14="http://schemas.microsoft.com/office/powerpoint/2010/main" val="157379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9475" y="681037"/>
            <a:ext cx="7893050" cy="717550"/>
          </a:xfrm>
        </p:spPr>
        <p:txBody>
          <a:bodyPr>
            <a:noAutofit/>
          </a:bodyPr>
          <a:lstStyle/>
          <a:p>
            <a:pPr algn="ctr"/>
            <a:r>
              <a:rPr lang="en-ZA" sz="27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ZA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PROJECTS ONLINE MODULE</a:t>
            </a:r>
            <a:endParaRPr lang="en-US" sz="2800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6018" y="1398587"/>
            <a:ext cx="10099964" cy="4548188"/>
          </a:xfrm>
        </p:spPr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current system allows for: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 for DG project online during the Open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Window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Contract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generation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Downloading of Formal Commitment for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signature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Notification of DG application status and outcome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8825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9475" y="653327"/>
            <a:ext cx="7893050" cy="717550"/>
          </a:xfrm>
        </p:spPr>
        <p:txBody>
          <a:bodyPr>
            <a:noAutofit/>
          </a:bodyPr>
          <a:lstStyle/>
          <a:p>
            <a:pPr algn="ctr"/>
            <a:r>
              <a:rPr lang="en-ZA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PROJECTS MODULE ENHANCEMENTS</a:t>
            </a:r>
            <a:endParaRPr lang="en-US" sz="2800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5686" y="1370154"/>
            <a:ext cx="10560627" cy="4548188"/>
          </a:xfrm>
        </p:spPr>
        <p:txBody>
          <a:bodyPr/>
          <a:lstStyle/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Linking of learners from the Learners Registration Module (QA) to the DG Approval and Reference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Online payment process that allows for Tranche payment management, contract management, learner dropout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Monitoring and Evaluation against DG References and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Online notifications to both SETA and Seta Providers when specific action is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378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9475" y="639472"/>
            <a:ext cx="7893050" cy="717550"/>
          </a:xfrm>
        </p:spPr>
        <p:txBody>
          <a:bodyPr>
            <a:noAutofit/>
          </a:bodyPr>
          <a:lstStyle/>
          <a:p>
            <a:pPr algn="ctr"/>
            <a:r>
              <a:rPr lang="en-ZA" sz="27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ZA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PROJECTS MODULE ENHANCEMENTS </a:t>
            </a:r>
            <a:endParaRPr lang="en-US" sz="2800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3782" y="1495567"/>
            <a:ext cx="9864436" cy="4548188"/>
          </a:xfrm>
        </p:spPr>
        <p:txBody>
          <a:bodyPr/>
          <a:lstStyle/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Document Management (i.e. forms, attendance registration, invoices, progress report, close out reports)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Integration with Finance and Reporting for when learners are entered and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Online stakeholder management (queries etc.)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Reporting via Commitment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428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52650" y="660755"/>
            <a:ext cx="7886700" cy="5445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endParaRPr lang="en-US" sz="2800" b="1" dirty="0">
              <a:solidFill>
                <a:srgbClr val="4779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051" y="1772273"/>
            <a:ext cx="55629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43666F"/>
                </a:solidFill>
              </a:rPr>
              <a:t>CEO </a:t>
            </a:r>
            <a:r>
              <a:rPr lang="en-US" sz="2800" b="1" dirty="0" smtClean="0">
                <a:solidFill>
                  <a:srgbClr val="43666F"/>
                </a:solidFill>
              </a:rPr>
              <a:t>Introduction &amp; Opening Remarks</a:t>
            </a:r>
          </a:p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3666F"/>
                </a:solidFill>
              </a:rPr>
              <a:t>Employer Workplace Readiness Survey</a:t>
            </a:r>
          </a:p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3666F"/>
                </a:solidFill>
              </a:rPr>
              <a:t>Quality Assurance Online Systems</a:t>
            </a:r>
          </a:p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3666F"/>
                </a:solidFill>
              </a:rPr>
              <a:t>Projects </a:t>
            </a:r>
            <a:r>
              <a:rPr lang="en-US" sz="2800" b="1" dirty="0">
                <a:solidFill>
                  <a:srgbClr val="43666F"/>
                </a:solidFill>
              </a:rPr>
              <a:t>O</a:t>
            </a:r>
            <a:r>
              <a:rPr lang="en-US" sz="2800" b="1" dirty="0" smtClean="0">
                <a:solidFill>
                  <a:srgbClr val="43666F"/>
                </a:solidFill>
              </a:rPr>
              <a:t>nline Module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956663" y="1449108"/>
            <a:ext cx="581985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43666F"/>
                </a:solidFill>
              </a:rPr>
              <a:t>Skills Planning and Reporting Mandatory Grants</a:t>
            </a:r>
          </a:p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3666F"/>
                </a:solidFill>
              </a:rPr>
              <a:t>Research A Digital </a:t>
            </a:r>
            <a:r>
              <a:rPr lang="en-US" sz="2800" b="1" dirty="0">
                <a:solidFill>
                  <a:srgbClr val="43666F"/>
                </a:solidFill>
              </a:rPr>
              <a:t>O</a:t>
            </a:r>
            <a:r>
              <a:rPr lang="en-US" sz="2800" b="1" dirty="0" smtClean="0">
                <a:solidFill>
                  <a:srgbClr val="43666F"/>
                </a:solidFill>
              </a:rPr>
              <a:t>nline </a:t>
            </a:r>
            <a:r>
              <a:rPr lang="en-US" sz="2800" b="1" dirty="0">
                <a:solidFill>
                  <a:srgbClr val="43666F"/>
                </a:solidFill>
              </a:rPr>
              <a:t>A</a:t>
            </a:r>
            <a:r>
              <a:rPr lang="en-US" sz="2800" b="1" dirty="0" smtClean="0">
                <a:solidFill>
                  <a:srgbClr val="43666F"/>
                </a:solidFill>
              </a:rPr>
              <a:t>pproach</a:t>
            </a:r>
          </a:p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3666F"/>
                </a:solidFill>
              </a:rPr>
              <a:t>Communications &amp; Marketing</a:t>
            </a:r>
          </a:p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3666F"/>
                </a:solidFill>
              </a:rPr>
              <a:t>Monitoring and Evaluation</a:t>
            </a:r>
          </a:p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43666F"/>
                </a:solidFill>
              </a:rPr>
              <a:t>FP&amp;M SETA </a:t>
            </a:r>
            <a:r>
              <a:rPr lang="en-US" sz="2800" b="1" dirty="0" smtClean="0">
                <a:solidFill>
                  <a:srgbClr val="43666F"/>
                </a:solidFill>
              </a:rPr>
              <a:t>Online Platform</a:t>
            </a:r>
          </a:p>
          <a:p>
            <a:pPr marL="342888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3666F"/>
                </a:solidFill>
              </a:rPr>
              <a:t>Concluding Remarks</a:t>
            </a:r>
            <a:endParaRPr lang="en-US" sz="2800" b="1" dirty="0">
              <a:solidFill>
                <a:srgbClr val="436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23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687247" y="2890391"/>
            <a:ext cx="65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Planning and Reporting Mandatory Grants</a:t>
            </a:r>
          </a:p>
        </p:txBody>
      </p:sp>
    </p:spTree>
    <p:extLst>
      <p:ext uri="{BB962C8B-B14F-4D97-AF65-F5344CB8AC3E}">
        <p14:creationId xmlns:p14="http://schemas.microsoft.com/office/powerpoint/2010/main" val="422373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73727" y="690472"/>
            <a:ext cx="10044545" cy="7604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rgbClr val="47797F"/>
                </a:solidFill>
              </a:rPr>
              <a:t>SKILLS PLANNING &amp; REPORTING – MANDATORY GRANT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0365" y="1192757"/>
            <a:ext cx="10107907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</a:t>
            </a: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submission by companies by 30</a:t>
            </a:r>
            <a:r>
              <a:rPr lang="en-ZA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April: </a:t>
            </a: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Workplace Skills Plan </a:t>
            </a: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Training Report</a:t>
            </a: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Pivotal </a:t>
            </a:r>
            <a:r>
              <a:rPr lang="en-Z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Submission of the WSP/ATR is done through an online system, which allows for companies to directly upload the WSP/ATR forms onto an electronic data capture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Assist SETA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evaluate alignment of planned versus actual training &amp; final approval of WSP/ATR and Pivotal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8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687247" y="2890391"/>
            <a:ext cx="65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Online Approach</a:t>
            </a:r>
          </a:p>
        </p:txBody>
      </p:sp>
    </p:spTree>
    <p:extLst>
      <p:ext uri="{BB962C8B-B14F-4D97-AF65-F5344CB8AC3E}">
        <p14:creationId xmlns:p14="http://schemas.microsoft.com/office/powerpoint/2010/main" val="231685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559719" y="632691"/>
            <a:ext cx="9072562" cy="7604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rgbClr val="47797F"/>
                </a:solidFill>
              </a:rPr>
              <a:t>RESEARCH – A DIGITAL ONLINE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813" y="1393104"/>
            <a:ext cx="10839450" cy="417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Research aims to develop a quality Sector Skills Plan and accurate PIVOTAL List</a:t>
            </a:r>
            <a:r>
              <a:rPr lang="en-Z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Digital discussions, surveys, interviews, focus groups for SSP update  to be conducted using online systems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Z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Researchers able to access a wide range of search engines with regard to data and quantitative statistics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2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687247" y="2890391"/>
            <a:ext cx="652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&amp; Marketing</a:t>
            </a:r>
          </a:p>
        </p:txBody>
      </p:sp>
    </p:spTree>
    <p:extLst>
      <p:ext uri="{BB962C8B-B14F-4D97-AF65-F5344CB8AC3E}">
        <p14:creationId xmlns:p14="http://schemas.microsoft.com/office/powerpoint/2010/main" val="829612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559719" y="632691"/>
            <a:ext cx="9072562" cy="7604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rgbClr val="47797F"/>
                </a:solidFill>
              </a:rPr>
              <a:t>COMMUNICATIONS &amp; MARKETING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390311"/>
            <a:ext cx="10839450" cy="496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Career Webinars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online advertisements &amp; communication (online workshops &amp; seminars)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Informative online e-mail banners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Career Brochure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online website analytics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SETA Newsletters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online social media platforms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00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687247" y="2890391"/>
            <a:ext cx="652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981379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42344" y="644774"/>
            <a:ext cx="7707312" cy="7604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rgbClr val="47797F"/>
                </a:solidFill>
              </a:rPr>
              <a:t>MONITORING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7890" y="1349770"/>
            <a:ext cx="10436086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is an ongoing and systematic activity used to track whether activities are carried out according to the </a:t>
            </a:r>
            <a:r>
              <a:rPr lang="en-Z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 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Sector Skills advisors are appointed to perform site visits, collect data and submit online to the monitoring and evaluation </a:t>
            </a:r>
            <a:r>
              <a:rPr lang="en-Z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verifies whether project objectives have been achieved or </a:t>
            </a:r>
            <a:r>
              <a:rPr lang="en-Z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5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42344" y="660400"/>
            <a:ext cx="7707312" cy="7604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rgbClr val="47797F"/>
                </a:solidFill>
              </a:rPr>
              <a:t>M&amp;E AREAS TO BE ENHANCED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822" y="1292225"/>
            <a:ext cx="10936356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module is being revised and updated – to be integrated with Projects &amp; QA </a:t>
            </a:r>
            <a:r>
              <a:rPr lang="en-Z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Divisions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current method of collating data by SSA’s and the submission will be a fully online process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Surveys must be developed to be conducted utilizing digital </a:t>
            </a:r>
            <a:r>
              <a:rPr lang="en-Z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platforms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reports  should be electronically available and accessible at all times </a:t>
            </a:r>
          </a:p>
        </p:txBody>
      </p:sp>
    </p:spTree>
    <p:extLst>
      <p:ext uri="{BB962C8B-B14F-4D97-AF65-F5344CB8AC3E}">
        <p14:creationId xmlns:p14="http://schemas.microsoft.com/office/powerpoint/2010/main" val="2875694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42344" y="660400"/>
            <a:ext cx="7707312" cy="7604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rgbClr val="47797F"/>
                </a:solidFill>
              </a:rPr>
              <a:t>MONITORING &amp; EVALUATION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822" y="1420813"/>
            <a:ext cx="10936356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endParaRPr lang="en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•"/>
            </a:pPr>
            <a:endParaRPr lang="en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228CB-83AF-534B-AA25-6EE42B6F80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3325" y="1137439"/>
            <a:ext cx="629392" cy="651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977AB-97F1-694E-8134-65742347147C}"/>
              </a:ext>
            </a:extLst>
          </p:cNvPr>
          <p:cNvSpPr txBox="1"/>
          <p:nvPr/>
        </p:nvSpPr>
        <p:spPr>
          <a:xfrm>
            <a:off x="1153758" y="1363434"/>
            <a:ext cx="1103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3666F"/>
                </a:solidFill>
              </a:rPr>
              <a:t>Summary update of the Online M&amp;E conducted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2FB9D-3A28-D446-A730-34C59C2E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1" y="1732548"/>
            <a:ext cx="5497285" cy="4664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2FDBC-21BD-E94F-A739-285F3A642ECA}"/>
              </a:ext>
            </a:extLst>
          </p:cNvPr>
          <p:cNvSpPr txBox="1"/>
          <p:nvPr/>
        </p:nvSpPr>
        <p:spPr>
          <a:xfrm>
            <a:off x="6293357" y="1967066"/>
            <a:ext cx="5102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43666F"/>
                </a:solidFill>
              </a:rPr>
              <a:t>From end March 2020 a total of 65 companies have been identified as having been paid the 1</a:t>
            </a:r>
            <a:r>
              <a:rPr lang="en-US" sz="1500" b="1" baseline="30000" dirty="0">
                <a:solidFill>
                  <a:srgbClr val="43666F"/>
                </a:solidFill>
              </a:rPr>
              <a:t>st</a:t>
            </a:r>
            <a:r>
              <a:rPr lang="en-US" sz="1500" b="1" dirty="0">
                <a:solidFill>
                  <a:srgbClr val="43666F"/>
                </a:solidFill>
              </a:rPr>
              <a:t> Tranche but no site visit has been conducted and the breakdown</a:t>
            </a:r>
            <a:r>
              <a:rPr lang="en-US" sz="1500" b="1" dirty="0" smtClean="0">
                <a:solidFill>
                  <a:srgbClr val="43666F"/>
                </a:solidFill>
              </a:rPr>
              <a:t>:</a:t>
            </a:r>
            <a:endParaRPr lang="en-US" sz="1500" b="1" dirty="0">
              <a:solidFill>
                <a:srgbClr val="43666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293357" y="3406030"/>
          <a:ext cx="519030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385">
                  <a:extLst>
                    <a:ext uri="{9D8B030D-6E8A-4147-A177-3AD203B41FA5}">
                      <a16:colId xmlns:a16="http://schemas.microsoft.com/office/drawing/2014/main" val="2457566996"/>
                    </a:ext>
                  </a:extLst>
                </a:gridCol>
                <a:gridCol w="1045192">
                  <a:extLst>
                    <a:ext uri="{9D8B030D-6E8A-4147-A177-3AD203B41FA5}">
                      <a16:colId xmlns:a16="http://schemas.microsoft.com/office/drawing/2014/main" val="1382768476"/>
                    </a:ext>
                  </a:extLst>
                </a:gridCol>
                <a:gridCol w="1122503">
                  <a:extLst>
                    <a:ext uri="{9D8B030D-6E8A-4147-A177-3AD203B41FA5}">
                      <a16:colId xmlns:a16="http://schemas.microsoft.com/office/drawing/2014/main" val="3090192010"/>
                    </a:ext>
                  </a:extLst>
                </a:gridCol>
                <a:gridCol w="1005523">
                  <a:extLst>
                    <a:ext uri="{9D8B030D-6E8A-4147-A177-3AD203B41FA5}">
                      <a16:colId xmlns:a16="http://schemas.microsoft.com/office/drawing/2014/main" val="1654978191"/>
                    </a:ext>
                  </a:extLst>
                </a:gridCol>
                <a:gridCol w="563706">
                  <a:extLst>
                    <a:ext uri="{9D8B030D-6E8A-4147-A177-3AD203B41FA5}">
                      <a16:colId xmlns:a16="http://schemas.microsoft.com/office/drawing/2014/main" val="1312020682"/>
                    </a:ext>
                  </a:extLst>
                </a:gridCol>
              </a:tblGrid>
              <a:tr h="535038">
                <a:tc>
                  <a:txBody>
                    <a:bodyPr/>
                    <a:lstStyle/>
                    <a:p>
                      <a:r>
                        <a:rPr lang="en-US" dirty="0"/>
                        <a:t>Total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Gauteng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Kwa Zulu 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893033"/>
                  </a:ext>
                </a:extLst>
              </a:tr>
              <a:tr h="309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308077"/>
                  </a:ext>
                </a:extLst>
              </a:tr>
              <a:tr h="309982">
                <a:tc>
                  <a:txBody>
                    <a:bodyPr/>
                    <a:lstStyle/>
                    <a:p>
                      <a:r>
                        <a:rPr lang="en-US" dirty="0"/>
                        <a:t>Visited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880927"/>
                  </a:ext>
                </a:extLst>
              </a:tr>
              <a:tr h="309982">
                <a:tc>
                  <a:txBody>
                    <a:bodyPr/>
                    <a:lstStyle/>
                    <a:p>
                      <a:r>
                        <a:rPr lang="en-US" dirty="0"/>
                        <a:t>Not Visited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6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65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765624" y="2890391"/>
            <a:ext cx="5815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Introduction &amp; Opening Remarks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00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687247" y="2890391"/>
            <a:ext cx="652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FP&amp;M SETA Online Platform</a:t>
            </a:r>
          </a:p>
        </p:txBody>
      </p:sp>
    </p:spTree>
    <p:extLst>
      <p:ext uri="{BB962C8B-B14F-4D97-AF65-F5344CB8AC3E}">
        <p14:creationId xmlns:p14="http://schemas.microsoft.com/office/powerpoint/2010/main" val="2493198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2650" y="660755"/>
            <a:ext cx="7886700" cy="5445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FP&amp;M SETA ONLINE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92287" y="1375569"/>
            <a:ext cx="4303713" cy="45108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VOIP Telephone System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Codec Video Con System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Teams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Websites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Skype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Facebook-#FP&amp;MSETA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In Google Hang out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866744" y="1375568"/>
            <a:ext cx="3886200" cy="4884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TeamViewer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desk 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Remote Desk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Portal ( Enhancement )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E-Learning  ( Development) 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Learner Management Information System (LMIS)</a:t>
            </a:r>
          </a:p>
        </p:txBody>
      </p:sp>
    </p:spTree>
    <p:extLst>
      <p:ext uri="{BB962C8B-B14F-4D97-AF65-F5344CB8AC3E}">
        <p14:creationId xmlns:p14="http://schemas.microsoft.com/office/powerpoint/2010/main" val="2893553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2650" y="660755"/>
            <a:ext cx="7886700" cy="5445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 LINKS TO SYSTEMS AND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04195" y="1407100"/>
            <a:ext cx="5612523" cy="437359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n-US" sz="7400" dirty="0"/>
              <a:t>FP&amp;M SETA stakeholder login</a:t>
            </a:r>
          </a:p>
          <a:p>
            <a:pPr marL="0" indent="0">
              <a:buNone/>
            </a:pPr>
            <a:r>
              <a:rPr lang="en-US" sz="7400" u="sng" dirty="0">
                <a:hlinkClick r:id="rId2"/>
              </a:rPr>
              <a:t>https://indicium.fpmseta.org.za/Account/Login.aspx</a:t>
            </a:r>
            <a:r>
              <a:rPr lang="en-US" sz="7400" dirty="0"/>
              <a:t>  </a:t>
            </a:r>
          </a:p>
          <a:p>
            <a:pPr marL="0" indent="0">
              <a:buNone/>
            </a:pPr>
            <a:endParaRPr lang="en-US" sz="7400" dirty="0"/>
          </a:p>
          <a:p>
            <a:pPr marL="0" lvl="0" indent="0">
              <a:buNone/>
            </a:pPr>
            <a:r>
              <a:rPr lang="en-US" sz="7400" dirty="0"/>
              <a:t>FP&amp;M SETA Career portal</a:t>
            </a:r>
          </a:p>
          <a:p>
            <a:pPr marL="0" indent="0">
              <a:buNone/>
            </a:pPr>
            <a:r>
              <a:rPr lang="en-US" sz="7400" u="sng" dirty="0">
                <a:hlinkClick r:id="rId3"/>
              </a:rPr>
              <a:t>https://www.careers-fpmseta.org.za/</a:t>
            </a:r>
            <a:r>
              <a:rPr lang="en-US" sz="7400" dirty="0"/>
              <a:t> </a:t>
            </a:r>
          </a:p>
          <a:p>
            <a:pPr marL="0" indent="0">
              <a:buNone/>
            </a:pPr>
            <a:endParaRPr lang="en-US" sz="7400" dirty="0"/>
          </a:p>
          <a:p>
            <a:pPr marL="0" lvl="0" indent="0">
              <a:buNone/>
            </a:pPr>
            <a:r>
              <a:rPr lang="en-US" sz="7400" dirty="0"/>
              <a:t>FP&amp;M SETA Website</a:t>
            </a:r>
          </a:p>
          <a:p>
            <a:pPr marL="0" indent="0">
              <a:buNone/>
            </a:pPr>
            <a:r>
              <a:rPr lang="en-US" sz="7400" u="sng" dirty="0">
                <a:hlinkClick r:id="rId4"/>
              </a:rPr>
              <a:t>https://www.fpmseta.org.za/default.aspx</a:t>
            </a:r>
            <a:r>
              <a:rPr lang="en-US" sz="7400" dirty="0"/>
              <a:t> </a:t>
            </a:r>
          </a:p>
          <a:p>
            <a:pPr marL="0" indent="0">
              <a:buNone/>
            </a:pPr>
            <a:endParaRPr lang="en-US" sz="7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16719" y="1205268"/>
            <a:ext cx="5318234" cy="41528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/>
              <a:t>QCTO</a:t>
            </a:r>
          </a:p>
          <a:p>
            <a:pPr marL="0" indent="0">
              <a:buNone/>
            </a:pPr>
            <a:r>
              <a:rPr lang="en-US" sz="2400" u="sng" dirty="0">
                <a:hlinkClick r:id="rId5"/>
              </a:rPr>
              <a:t>http://www.qcto.org.za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SAQA</a:t>
            </a:r>
          </a:p>
          <a:p>
            <a:pPr marL="0" indent="0">
              <a:buNone/>
            </a:pPr>
            <a:r>
              <a:rPr lang="en-US" sz="2400" u="sng" dirty="0">
                <a:hlinkClick r:id="rId6"/>
              </a:rPr>
              <a:t>https://www.saqa.org.za/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ORAM</a:t>
            </a:r>
          </a:p>
          <a:p>
            <a:pPr marL="0" indent="0">
              <a:buNone/>
            </a:pPr>
            <a:r>
              <a:rPr lang="en-US" sz="2400" u="sng" dirty="0">
                <a:hlinkClick r:id="rId2"/>
              </a:rPr>
              <a:t>https://indicium.fpmseta.org.za/Account/Login.aspx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4317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687247" y="2890391"/>
            <a:ext cx="652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3079383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9475" y="639907"/>
            <a:ext cx="7893050" cy="717550"/>
          </a:xfrm>
        </p:spPr>
        <p:txBody>
          <a:bodyPr>
            <a:noAutofit/>
          </a:bodyPr>
          <a:lstStyle/>
          <a:p>
            <a:pPr algn="ctr"/>
            <a:r>
              <a:rPr lang="en-ZA" sz="27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ZA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800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6127" y="1489796"/>
            <a:ext cx="9739746" cy="4548188"/>
          </a:xfrm>
        </p:spPr>
        <p:txBody>
          <a:bodyPr/>
          <a:lstStyle/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4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STAKEHOLDER READINESS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Are stakeholders ready to convert to a digital process?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What support can we provide to our stakeholders to assist them in this journey?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5255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434028049807377591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41" y="1215256"/>
            <a:ext cx="5734865" cy="51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49475" y="639907"/>
            <a:ext cx="7893050" cy="717550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EXTENSION OF REQUEST FOR INFORMATION</a:t>
            </a:r>
            <a:endParaRPr lang="en-US" sz="2400" dirty="0">
              <a:solidFill>
                <a:srgbClr val="47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318" y="0"/>
            <a:ext cx="6871364" cy="6871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4094" y="4381381"/>
            <a:ext cx="43838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379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2650" y="660755"/>
            <a:ext cx="7886700" cy="5445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59619" y="1205268"/>
            <a:ext cx="10672761" cy="4709757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2000" b="1" dirty="0">
              <a:solidFill>
                <a:srgbClr val="4779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As the Coronavirus pandemic continues to grip economies across the globe, few organisations have been left untouched by its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effects </a:t>
            </a: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The social and economic impact of Covid-19 has forced most organizations to operate according to a “new normal”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Keeping up with the global trends of being agile, FP&amp;M SETA is exploring interactive digital platforms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7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FP&amp;M SETA is currently embracing a business-wide online work </a:t>
            </a:r>
            <a:r>
              <a:rPr lang="en-US" sz="7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ethic</a:t>
            </a:r>
            <a:endParaRPr lang="en-US" sz="7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The digital culture is a blanket concept that uses technology to shape the way we interact, behave, think and communicate as human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beings</a:t>
            </a: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6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687247" y="2890391"/>
            <a:ext cx="65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Workplace Readiness Survey</a:t>
            </a:r>
          </a:p>
        </p:txBody>
      </p:sp>
    </p:spTree>
    <p:extLst>
      <p:ext uri="{BB962C8B-B14F-4D97-AF65-F5344CB8AC3E}">
        <p14:creationId xmlns:p14="http://schemas.microsoft.com/office/powerpoint/2010/main" val="260290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2650" y="660755"/>
            <a:ext cx="7886700" cy="5445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EMPLOYER </a:t>
            </a:r>
            <a:r>
              <a:rPr lang="en-US" sz="2800" b="1" dirty="0">
                <a:solidFill>
                  <a:srgbClr val="4779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 READINESS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59619" y="1205268"/>
            <a:ext cx="10672761" cy="515846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2000" b="1" dirty="0">
              <a:solidFill>
                <a:srgbClr val="4779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.	Have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as employer or 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skills development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provider 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opened up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premises 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	training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?     </a:t>
            </a:r>
          </a:p>
          <a:p>
            <a:pPr marL="0" indent="0">
              <a:buNone/>
            </a:pP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	Yes  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or  No. If NO provide a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reason/s</a:t>
            </a:r>
          </a:p>
          <a:p>
            <a:pPr marL="0" indent="0">
              <a:buNone/>
            </a:pP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2.	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your workplace 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aligned to Covid-19 Health and Safety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?   </a:t>
            </a:r>
          </a:p>
          <a:p>
            <a:pPr marL="0" indent="0">
              <a:buNone/>
            </a:pP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	Yes 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or No. If NO provide a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reason/s</a:t>
            </a:r>
          </a:p>
          <a:p>
            <a:pPr marL="0" indent="0">
              <a:buNone/>
            </a:pP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3.	Are learners back in the classroom? </a:t>
            </a:r>
          </a:p>
          <a:p>
            <a:pPr marL="0" indent="0">
              <a:buNone/>
            </a:pP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	Yes 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or NO. If NO provide a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reason/s - By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are learners expected to return</a:t>
            </a:r>
          </a:p>
          <a:p>
            <a:pPr marL="0" indent="0">
              <a:buNone/>
            </a:pP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4.	Have learners being paid a learner stipend since lockdown? </a:t>
            </a:r>
          </a:p>
          <a:p>
            <a:pPr marL="0" indent="0">
              <a:buNone/>
            </a:pP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	Yes  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or No. If </a:t>
            </a:r>
            <a:r>
              <a:rPr lang="en-US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provide a reason/s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9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909FD-D8EE-9147-B779-426E2660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62"/>
          <a:stretch/>
        </p:blipFill>
        <p:spPr>
          <a:xfrm>
            <a:off x="461938" y="470263"/>
            <a:ext cx="3848805" cy="5917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77461-7C87-F241-AB92-DE81E8DDFB27}"/>
              </a:ext>
            </a:extLst>
          </p:cNvPr>
          <p:cNvSpPr txBox="1"/>
          <p:nvPr/>
        </p:nvSpPr>
        <p:spPr>
          <a:xfrm>
            <a:off x="4687247" y="2890391"/>
            <a:ext cx="65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Online Systems</a:t>
            </a:r>
          </a:p>
        </p:txBody>
      </p:sp>
    </p:spTree>
    <p:extLst>
      <p:ext uri="{BB962C8B-B14F-4D97-AF65-F5344CB8AC3E}">
        <p14:creationId xmlns:p14="http://schemas.microsoft.com/office/powerpoint/2010/main" val="266143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0316" y="724766"/>
            <a:ext cx="10531365" cy="71755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QUALITY ASSURANCE ONLINE SYSTEMS  </a:t>
            </a:r>
            <a:r>
              <a:rPr lang="en-US" sz="2800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698" y="1571625"/>
            <a:ext cx="10896600" cy="4548188"/>
          </a:xfrm>
        </p:spPr>
        <p:txBody>
          <a:bodyPr/>
          <a:lstStyle/>
          <a:p>
            <a:pPr lvl="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QA division has the following systems: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ORAM (Online Registration of Assessors &amp; Moderators)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Online Registration of Learning Programmes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Verification of Learner Achievements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7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36550" y="708745"/>
            <a:ext cx="12528550" cy="841519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ZA" sz="2800" b="1" dirty="0" smtClean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ORAM</a:t>
            </a:r>
            <a:r>
              <a:rPr lang="en-US" sz="2800" b="1" dirty="0" smtClean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4779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4779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678133"/>
            <a:ext cx="10477500" cy="4548188"/>
          </a:xfrm>
        </p:spPr>
        <p:txBody>
          <a:bodyPr/>
          <a:lstStyle/>
          <a:p>
            <a:pPr lvl="0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ORAM is an online application for Assessor and Moderator Registration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Desk-top evaluation for accreditation of skills development providers is done online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669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40C16C42-D38A-499F-B5AF-AF8D021FF2F7}" vid="{09121F30-BB53-4B73-AFA9-13E7A7F8EC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</TotalTime>
  <Words>1036</Words>
  <Application>Microsoft Office PowerPoint</Application>
  <PresentationFormat>Widescreen</PresentationFormat>
  <Paragraphs>249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Aparajita</vt:lpstr>
      <vt:lpstr>Arial</vt:lpstr>
      <vt:lpstr>Calibri</vt:lpstr>
      <vt:lpstr>Courier New</vt:lpstr>
      <vt:lpstr>ITC Avant Garde Pro Md</vt:lpstr>
      <vt:lpstr>Symbol</vt:lpstr>
      <vt:lpstr>Times New Roman</vt:lpstr>
      <vt:lpstr>Wingdings</vt:lpstr>
      <vt:lpstr>Theme1</vt:lpstr>
      <vt:lpstr>A COLLABORATIVE APPROACH TO ENHANCING A DIGITAL CULTURE  4th June 2020</vt:lpstr>
      <vt:lpstr>PowerPoint Presentation</vt:lpstr>
      <vt:lpstr>PowerPoint Presentation</vt:lpstr>
      <vt:lpstr>INTRODUCTION</vt:lpstr>
      <vt:lpstr>PowerPoint Presentation</vt:lpstr>
      <vt:lpstr>EMPLOYER WORKPLACE READINESS SURVEY</vt:lpstr>
      <vt:lpstr>PowerPoint Presentation</vt:lpstr>
      <vt:lpstr>QUALITY ASSURANCE ONLINE SYSTEMS   </vt:lpstr>
      <vt:lpstr>  ORAM  </vt:lpstr>
      <vt:lpstr>  ONLINE REGISTRATION OF LEARNING PROGRAMMES </vt:lpstr>
      <vt:lpstr>  VERIFICATION &amp; CERTIFICATION    </vt:lpstr>
      <vt:lpstr>  DHET REGISTRATION - PRIVATE TRAINING PROVIDERS   </vt:lpstr>
      <vt:lpstr>OCCUPATIONAL QUALIFICATIONS DEVELOPMENT    </vt:lpstr>
      <vt:lpstr>QCTO’s ONLINE E-LEARNING AND E-ASSESSMENT    </vt:lpstr>
      <vt:lpstr>  QCTO ACCREDITATION OF TRAINING PROVIDERS   </vt:lpstr>
      <vt:lpstr>PowerPoint Presentation</vt:lpstr>
      <vt:lpstr>  PROJECTS ONLINE MODULE</vt:lpstr>
      <vt:lpstr>  PROJECTS MODULE ENHANCEMENTS</vt:lpstr>
      <vt:lpstr>  PROJECTS MODULE ENHANCEMENTS </vt:lpstr>
      <vt:lpstr>PowerPoint Presentation</vt:lpstr>
      <vt:lpstr>SKILLS PLANNING &amp; REPORTING – MANDATORY GRANT</vt:lpstr>
      <vt:lpstr>PowerPoint Presentation</vt:lpstr>
      <vt:lpstr>RESEARCH – A DIGITAL ONLINE APPROACH</vt:lpstr>
      <vt:lpstr>PowerPoint Presentation</vt:lpstr>
      <vt:lpstr>COMMUNICATIONS &amp; MARKETING</vt:lpstr>
      <vt:lpstr>PowerPoint Presentation</vt:lpstr>
      <vt:lpstr>MONITORING &amp; EVALUATION</vt:lpstr>
      <vt:lpstr>M&amp;E AREAS TO BE ENHANCED </vt:lpstr>
      <vt:lpstr>MONITORING &amp; EVALUATION </vt:lpstr>
      <vt:lpstr>PowerPoint Presentation</vt:lpstr>
      <vt:lpstr>FP&amp;M SETA ONLINE PLATFORM</vt:lpstr>
      <vt:lpstr>USEFUL LINKS TO SYSTEMS AND WEBSITES</vt:lpstr>
      <vt:lpstr>PowerPoint Presentation</vt:lpstr>
      <vt:lpstr>  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:1 October 2016 to end March 2017</dc:title>
  <dc:creator>Lizzie Mabotja</dc:creator>
  <cp:lastModifiedBy>Rungamai Bhebhe</cp:lastModifiedBy>
  <cp:revision>323</cp:revision>
  <cp:lastPrinted>2017-04-06T12:36:46Z</cp:lastPrinted>
  <dcterms:created xsi:type="dcterms:W3CDTF">2017-04-06T08:30:51Z</dcterms:created>
  <dcterms:modified xsi:type="dcterms:W3CDTF">2020-06-04T11:46:07Z</dcterms:modified>
</cp:coreProperties>
</file>