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5"/>
  </p:notesMasterIdLst>
  <p:sldIdLst>
    <p:sldId id="3167" r:id="rId3"/>
    <p:sldId id="256" r:id="rId4"/>
    <p:sldId id="3176" r:id="rId5"/>
    <p:sldId id="3230" r:id="rId6"/>
    <p:sldId id="3227" r:id="rId7"/>
    <p:sldId id="3229" r:id="rId8"/>
    <p:sldId id="3175" r:id="rId9"/>
    <p:sldId id="3228" r:id="rId10"/>
    <p:sldId id="300" r:id="rId11"/>
    <p:sldId id="301" r:id="rId12"/>
    <p:sldId id="3231" r:id="rId13"/>
    <p:sldId id="267" r:id="rId14"/>
  </p:sldIdLst>
  <p:sldSz cx="18288000" cy="10287000"/>
  <p:notesSz cx="6794500" cy="9931400"/>
  <p:embeddedFontLst>
    <p:embeddedFont>
      <p:font typeface="Franklin Gothic Book" panose="020B0503020102020204" pitchFamily="34" charset="0"/>
      <p:regular r:id="rId16"/>
      <p:italic r:id="rId17"/>
    </p:embeddedFont>
    <p:embeddedFont>
      <p:font typeface="Franklin Gothic Demi" panose="020B0703020102020204" pitchFamily="34" charset="0"/>
      <p:regular r:id="rId18"/>
      <p:italic r:id="rId19"/>
    </p:embeddedFont>
    <p:embeddedFont>
      <p:font typeface="Gill Sans MT" panose="020B0502020104020203" pitchFamily="34" charset="0"/>
      <p:regular r:id="rId20"/>
      <p:bold r:id="rId21"/>
      <p:italic r:id="rId22"/>
      <p:boldItalic r:id="rId23"/>
    </p:embeddedFont>
    <p:embeddedFont>
      <p:font typeface="League Spartan" panose="020B0604020202020204" charset="0"/>
      <p:regular r:id="rId24"/>
    </p:embeddedFont>
    <p:embeddedFont>
      <p:font typeface="Wingdings 2" panose="05020102010507070707" pitchFamily="18" charset="2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BF79"/>
    <a:srgbClr val="4F747F"/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58749A-5F9C-4F41-A157-54529DC3700E}" v="845" dt="2024-02-11T21:50:02.1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47" autoAdjust="0"/>
    <p:restoredTop sz="94622" autoAdjust="0"/>
  </p:normalViewPr>
  <p:slideViewPr>
    <p:cSldViewPr>
      <p:cViewPr varScale="1">
        <p:scale>
          <a:sx n="52" d="100"/>
          <a:sy n="52" d="100"/>
        </p:scale>
        <p:origin x="451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F8741E-2A97-4C8D-B6EC-F9E7C9C83DE9}" type="doc">
      <dgm:prSet loTypeId="urn:microsoft.com/office/officeart/2018/2/layout/IconVerticalSolidList" loCatId="icon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B3CA911-CA6E-4B8A-9C54-82E644D119FA}">
      <dgm:prSet custT="1"/>
      <dgm:spPr>
        <a:xfrm>
          <a:off x="419097" y="474948"/>
          <a:ext cx="6172796" cy="129629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n-US" sz="4000" b="1" i="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 panose="020B0502020104020203"/>
              <a:ea typeface="+mn-ea"/>
              <a:cs typeface="+mn-cs"/>
            </a:rPr>
            <a:t>SP&amp;R MODULE ENHANCEMENT </a:t>
          </a:r>
          <a:endParaRPr lang="en-US" sz="4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 panose="020B0502020104020203"/>
            <a:ea typeface="+mn-ea"/>
            <a:cs typeface="+mn-cs"/>
          </a:endParaRPr>
        </a:p>
      </dgm:t>
    </dgm:pt>
    <dgm:pt modelId="{40C6521E-A0A7-4981-A265-70DF765444E2}" type="sibTrans" cxnId="{5AEB95FD-75AC-4086-94FC-81F06A73257A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B850CFF9-E455-4446-868E-C76FEF25AC64}" type="parTrans" cxnId="{5AEB95FD-75AC-4086-94FC-81F06A73257A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D9BC0042-5477-433C-8719-168B97E0E6DA}">
      <dgm:prSet custT="1"/>
      <dgm:spPr>
        <a:xfrm>
          <a:off x="6324527" y="1045186"/>
          <a:ext cx="10938742" cy="175819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endParaRPr lang="en-US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6D0229EF-F6C1-48BA-9A7C-93D9C6BE3F94}" type="parTrans" cxnId="{EEB78C5B-A2A7-40E5-90C6-C795E88A3A34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F38F4650-2D3D-471A-9218-2FD117B9278B}" type="sibTrans" cxnId="{EEB78C5B-A2A7-40E5-90C6-C795E88A3A34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D811F760-874F-4EB8-8791-C4DBDFC617AB}">
      <dgm:prSet custT="1"/>
      <dgm:spPr>
        <a:xfrm>
          <a:off x="6324527" y="1045186"/>
          <a:ext cx="10938742" cy="175819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>
            <a:lnSpc>
              <a:spcPct val="100000"/>
            </a:lnSpc>
          </a:pP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E30FDFEB-5BF0-43CD-8F40-35BC5A354935}" type="parTrans" cxnId="{83502E5C-3C70-45FC-8F4D-E89D9F9F4536}">
      <dgm:prSet/>
      <dgm:spPr/>
      <dgm:t>
        <a:bodyPr/>
        <a:lstStyle/>
        <a:p>
          <a:endParaRPr lang="en-ZA"/>
        </a:p>
      </dgm:t>
    </dgm:pt>
    <dgm:pt modelId="{030E6ED6-1E7D-4CC2-A8B0-5AB13C1F2E5D}" type="sibTrans" cxnId="{83502E5C-3C70-45FC-8F4D-E89D9F9F4536}">
      <dgm:prSet/>
      <dgm:spPr/>
      <dgm:t>
        <a:bodyPr/>
        <a:lstStyle/>
        <a:p>
          <a:endParaRPr lang="en-ZA"/>
        </a:p>
      </dgm:t>
    </dgm:pt>
    <dgm:pt modelId="{58496BD1-C9EB-4346-8A61-828A0EAFD7BF}">
      <dgm:prSet custT="1"/>
      <dgm:spPr>
        <a:xfrm>
          <a:off x="6324527" y="1045186"/>
          <a:ext cx="10938742" cy="175819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endParaRPr lang="en-US" sz="20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9CFC71A4-2AB1-4230-83EE-DD39C6454188}" type="parTrans" cxnId="{EA4D3F03-79DE-48E1-A747-92F94501C28B}">
      <dgm:prSet/>
      <dgm:spPr/>
      <dgm:t>
        <a:bodyPr/>
        <a:lstStyle/>
        <a:p>
          <a:endParaRPr lang="en-ZA"/>
        </a:p>
      </dgm:t>
    </dgm:pt>
    <dgm:pt modelId="{82434999-9F7F-4263-B253-D5FC77808861}" type="sibTrans" cxnId="{EA4D3F03-79DE-48E1-A747-92F94501C28B}">
      <dgm:prSet/>
      <dgm:spPr/>
      <dgm:t>
        <a:bodyPr/>
        <a:lstStyle/>
        <a:p>
          <a:endParaRPr lang="en-ZA"/>
        </a:p>
      </dgm:t>
    </dgm:pt>
    <dgm:pt modelId="{DDE14DC4-3DF7-4668-99D2-BB17419B7B69}">
      <dgm:prSet custT="1"/>
      <dgm:spPr>
        <a:xfrm>
          <a:off x="6324527" y="1045186"/>
          <a:ext cx="10938742" cy="1758195"/>
        </a:xfr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endParaRPr lang="en-US" sz="2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>
            <a:lnSpc>
              <a:spcPct val="100000"/>
            </a:lnSpc>
          </a:pPr>
          <a:endParaRPr lang="en-US" sz="2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EED6B01C-8B20-4D08-BAEA-A053D69476B2}" type="parTrans" cxnId="{583CCE24-33B5-4568-ACB1-8A66633B47D4}">
      <dgm:prSet/>
      <dgm:spPr/>
      <dgm:t>
        <a:bodyPr/>
        <a:lstStyle/>
        <a:p>
          <a:endParaRPr lang="en-ZA"/>
        </a:p>
      </dgm:t>
    </dgm:pt>
    <dgm:pt modelId="{0CA37C4B-4AA5-40CF-A2DE-050D5B954730}" type="sibTrans" cxnId="{583CCE24-33B5-4568-ACB1-8A66633B47D4}">
      <dgm:prSet/>
      <dgm:spPr/>
      <dgm:t>
        <a:bodyPr/>
        <a:lstStyle/>
        <a:p>
          <a:endParaRPr lang="en-ZA"/>
        </a:p>
      </dgm:t>
    </dgm:pt>
    <dgm:pt modelId="{072074F8-EC4D-4F2A-91AF-B092B8872FA8}">
      <dgm:prSet custT="1"/>
      <dgm:spPr>
        <a:xfrm>
          <a:off x="6324527" y="1045186"/>
          <a:ext cx="10938742" cy="175819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50000"/>
            </a:lnSpc>
          </a:pPr>
          <a:r>
            <a:rPr lang="en-US" sz="28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Prepare submission data early and avoid last-minute information capturing</a:t>
          </a:r>
        </a:p>
      </dgm:t>
    </dgm:pt>
    <dgm:pt modelId="{89548760-9B2B-4F4F-9A57-B2ECBE230CA6}" type="sibTrans" cxnId="{541C2D2A-1EF7-4E53-A4CD-3820C0B57DCE}">
      <dgm:prSet/>
      <dgm:spPr/>
      <dgm:t>
        <a:bodyPr/>
        <a:lstStyle/>
        <a:p>
          <a:endParaRPr lang="en-ZA"/>
        </a:p>
      </dgm:t>
    </dgm:pt>
    <dgm:pt modelId="{D4857107-DC8B-4FDB-A87D-74DF766A1501}" type="parTrans" cxnId="{541C2D2A-1EF7-4E53-A4CD-3820C0B57DCE}">
      <dgm:prSet/>
      <dgm:spPr/>
      <dgm:t>
        <a:bodyPr/>
        <a:lstStyle/>
        <a:p>
          <a:endParaRPr lang="en-ZA"/>
        </a:p>
      </dgm:t>
    </dgm:pt>
    <dgm:pt modelId="{A5BDD4F7-D05F-4A8B-86AF-2EBE1355E91D}">
      <dgm:prSet custT="1"/>
      <dgm:spPr>
        <a:xfrm>
          <a:off x="6324527" y="1045186"/>
          <a:ext cx="10938742" cy="1758195"/>
        </a:xfrm>
        <a:noFill/>
        <a:ln>
          <a:noFill/>
        </a:ln>
        <a:effectLst/>
      </dgm:spPr>
      <dgm:t>
        <a:bodyPr/>
        <a:lstStyle/>
        <a:p>
          <a:pPr>
            <a:lnSpc>
              <a:spcPct val="150000"/>
            </a:lnSpc>
          </a:pPr>
          <a:r>
            <a:rPr lang="en-US" sz="28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Training Intervention</a:t>
          </a:r>
        </a:p>
      </dgm:t>
    </dgm:pt>
    <dgm:pt modelId="{16BFFB40-90E2-4C8B-AB85-15C51AC2186C}" type="parTrans" cxnId="{484B6FAD-C4CE-40AA-9644-2A30D4346837}">
      <dgm:prSet/>
      <dgm:spPr/>
      <dgm:t>
        <a:bodyPr/>
        <a:lstStyle/>
        <a:p>
          <a:endParaRPr lang="en-ZA"/>
        </a:p>
      </dgm:t>
    </dgm:pt>
    <dgm:pt modelId="{CAAEC83F-6A57-491D-9F76-1C523AEE9D9F}" type="sibTrans" cxnId="{484B6FAD-C4CE-40AA-9644-2A30D4346837}">
      <dgm:prSet/>
      <dgm:spPr/>
      <dgm:t>
        <a:bodyPr/>
        <a:lstStyle/>
        <a:p>
          <a:endParaRPr lang="en-ZA"/>
        </a:p>
      </dgm:t>
    </dgm:pt>
    <dgm:pt modelId="{3E17E1D1-0B4D-4811-896B-BEDAA14DC63D}">
      <dgm:prSet custT="1"/>
      <dgm:spPr>
        <a:xfrm>
          <a:off x="6324527" y="1045186"/>
          <a:ext cx="10938742" cy="1758195"/>
        </a:xfrm>
        <a:noFill/>
        <a:ln>
          <a:noFill/>
        </a:ln>
        <a:effectLst/>
      </dgm:spPr>
      <dgm:t>
        <a:bodyPr/>
        <a:lstStyle/>
        <a:p>
          <a:pPr>
            <a:lnSpc>
              <a:spcPct val="150000"/>
            </a:lnSpc>
          </a:pPr>
          <a:r>
            <a:rPr lang="en-US" sz="28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Employee data</a:t>
          </a:r>
        </a:p>
      </dgm:t>
    </dgm:pt>
    <dgm:pt modelId="{58AED651-914F-4FEA-8D99-7FC069CE672F}" type="parTrans" cxnId="{811043E8-EF3D-4E1A-882E-1845EF0EFF07}">
      <dgm:prSet/>
      <dgm:spPr/>
      <dgm:t>
        <a:bodyPr/>
        <a:lstStyle/>
        <a:p>
          <a:endParaRPr lang="en-ZA"/>
        </a:p>
      </dgm:t>
    </dgm:pt>
    <dgm:pt modelId="{7DFBA651-5957-40A0-B7A1-C87C621F6365}" type="sibTrans" cxnId="{811043E8-EF3D-4E1A-882E-1845EF0EFF07}">
      <dgm:prSet/>
      <dgm:spPr/>
      <dgm:t>
        <a:bodyPr/>
        <a:lstStyle/>
        <a:p>
          <a:endParaRPr lang="en-ZA"/>
        </a:p>
      </dgm:t>
    </dgm:pt>
    <dgm:pt modelId="{6CDC7708-128C-43AA-8566-F41D8DD5F65E}">
      <dgm:prSet custT="1"/>
      <dgm:spPr>
        <a:xfrm>
          <a:off x="6324527" y="1045186"/>
          <a:ext cx="10938742" cy="1758195"/>
        </a:xfrm>
        <a:noFill/>
        <a:ln>
          <a:noFill/>
        </a:ln>
        <a:effectLst/>
      </dgm:spPr>
      <dgm:t>
        <a:bodyPr/>
        <a:lstStyle/>
        <a:p>
          <a:pPr>
            <a:lnSpc>
              <a:spcPct val="150000"/>
            </a:lnSpc>
          </a:pPr>
          <a:r>
            <a:rPr lang="en-US" sz="28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Training Planned / Implemented</a:t>
          </a:r>
        </a:p>
      </dgm:t>
    </dgm:pt>
    <dgm:pt modelId="{F2D892E3-3BC3-4C72-8F2F-1A1CFC8A813F}" type="parTrans" cxnId="{BAF79CE2-1ADD-41F5-B06C-9B2B97696117}">
      <dgm:prSet/>
      <dgm:spPr/>
      <dgm:t>
        <a:bodyPr/>
        <a:lstStyle/>
        <a:p>
          <a:endParaRPr lang="en-ZA"/>
        </a:p>
      </dgm:t>
    </dgm:pt>
    <dgm:pt modelId="{653CF44D-2CBF-4D0F-A57D-7E038A65F633}" type="sibTrans" cxnId="{BAF79CE2-1ADD-41F5-B06C-9B2B97696117}">
      <dgm:prSet/>
      <dgm:spPr/>
      <dgm:t>
        <a:bodyPr/>
        <a:lstStyle/>
        <a:p>
          <a:endParaRPr lang="en-ZA"/>
        </a:p>
      </dgm:t>
    </dgm:pt>
    <dgm:pt modelId="{80EE8639-4260-4B70-9AD6-91E277843A1E}">
      <dgm:prSet custT="1"/>
      <dgm:spPr>
        <a:xfrm>
          <a:off x="6324527" y="1045186"/>
          <a:ext cx="10938742" cy="1758195"/>
        </a:xfrm>
        <a:noFill/>
        <a:ln>
          <a:noFill/>
        </a:ln>
        <a:effectLst/>
      </dgm:spPr>
      <dgm:t>
        <a:bodyPr/>
        <a:lstStyle/>
        <a:p>
          <a:pPr>
            <a:lnSpc>
              <a:spcPct val="150000"/>
            </a:lnSpc>
          </a:pP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Retrieve previous years’ submission data, therefore allowing stakeholders to update information and capture less data.</a:t>
          </a:r>
          <a:endParaRPr lang="en-US" sz="28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1E8A9C2C-91B0-475B-B67B-C1F686897C95}" type="parTrans" cxnId="{F4D089D4-0AB0-4851-B4A0-DC8EEEA6904F}">
      <dgm:prSet/>
      <dgm:spPr/>
      <dgm:t>
        <a:bodyPr/>
        <a:lstStyle/>
        <a:p>
          <a:endParaRPr lang="en-ZA"/>
        </a:p>
      </dgm:t>
    </dgm:pt>
    <dgm:pt modelId="{F59986C6-0793-431F-A02B-3FA1BC5F65E6}" type="sibTrans" cxnId="{F4D089D4-0AB0-4851-B4A0-DC8EEEA6904F}">
      <dgm:prSet/>
      <dgm:spPr/>
      <dgm:t>
        <a:bodyPr/>
        <a:lstStyle/>
        <a:p>
          <a:endParaRPr lang="en-ZA"/>
        </a:p>
      </dgm:t>
    </dgm:pt>
    <dgm:pt modelId="{80207316-E3E2-4B42-9A5E-9AA10513D321}">
      <dgm:prSet custT="1"/>
      <dgm:spPr>
        <a:xfrm>
          <a:off x="6324527" y="1045186"/>
          <a:ext cx="10938742" cy="1758195"/>
        </a:xfrm>
        <a:noFill/>
        <a:ln>
          <a:noFill/>
        </a:ln>
        <a:effectLst/>
      </dgm:spPr>
      <dgm:t>
        <a:bodyPr/>
        <a:lstStyle/>
        <a:p>
          <a:pPr>
            <a:lnSpc>
              <a:spcPct val="150000"/>
            </a:lnSpc>
          </a:pPr>
          <a:r>
            <a:rPr lang="en-US" sz="28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More training and support on Excel capturing</a:t>
          </a:r>
        </a:p>
      </dgm:t>
    </dgm:pt>
    <dgm:pt modelId="{FDF87896-F0F3-4258-A7EA-793D3C0A2B46}" type="parTrans" cxnId="{F490D2A8-13A5-4955-939F-FAF1588C302A}">
      <dgm:prSet/>
      <dgm:spPr/>
      <dgm:t>
        <a:bodyPr/>
        <a:lstStyle/>
        <a:p>
          <a:endParaRPr lang="en-ZA"/>
        </a:p>
      </dgm:t>
    </dgm:pt>
    <dgm:pt modelId="{0A66358A-2677-48B1-83D9-A4CF468DA7CD}" type="sibTrans" cxnId="{F490D2A8-13A5-4955-939F-FAF1588C302A}">
      <dgm:prSet/>
      <dgm:spPr/>
      <dgm:t>
        <a:bodyPr/>
        <a:lstStyle/>
        <a:p>
          <a:endParaRPr lang="en-ZA"/>
        </a:p>
      </dgm:t>
    </dgm:pt>
    <dgm:pt modelId="{B94BE945-90D9-4F9B-A615-DEB1467B40E7}">
      <dgm:prSet custT="1"/>
      <dgm:spPr>
        <a:xfrm>
          <a:off x="6324527" y="1045186"/>
          <a:ext cx="10938742" cy="1758195"/>
        </a:xfrm>
        <a:noFill/>
        <a:ln>
          <a:noFill/>
        </a:ln>
        <a:effectLst/>
      </dgm:spPr>
      <dgm:t>
        <a:bodyPr/>
        <a:lstStyle/>
        <a:p>
          <a:pPr>
            <a:lnSpc>
              <a:spcPct val="150000"/>
            </a:lnSpc>
          </a:pP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Single update for one profile on multiple modules</a:t>
          </a:r>
          <a:endParaRPr lang="en-US" sz="28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9DE9B3E9-E85C-4947-8D67-4BBB3921899E}" type="parTrans" cxnId="{3E024F53-1EB6-4A3A-8629-BBCA50C001D4}">
      <dgm:prSet/>
      <dgm:spPr/>
      <dgm:t>
        <a:bodyPr/>
        <a:lstStyle/>
        <a:p>
          <a:endParaRPr lang="en-ZA"/>
        </a:p>
      </dgm:t>
    </dgm:pt>
    <dgm:pt modelId="{51DB3C99-5C09-47B8-919E-1E54E7BB5295}" type="sibTrans" cxnId="{3E024F53-1EB6-4A3A-8629-BBCA50C001D4}">
      <dgm:prSet/>
      <dgm:spPr/>
      <dgm:t>
        <a:bodyPr/>
        <a:lstStyle/>
        <a:p>
          <a:endParaRPr lang="en-ZA"/>
        </a:p>
      </dgm:t>
    </dgm:pt>
    <dgm:pt modelId="{DBE90E37-4916-4D2E-99D0-AC783E98B250}" type="pres">
      <dgm:prSet presAssocID="{F8F8741E-2A97-4C8D-B6EC-F9E7C9C83DE9}" presName="root" presStyleCnt="0">
        <dgm:presLayoutVars>
          <dgm:dir/>
          <dgm:resizeHandles val="exact"/>
        </dgm:presLayoutVars>
      </dgm:prSet>
      <dgm:spPr/>
    </dgm:pt>
    <dgm:pt modelId="{4C254B45-5DA1-4FDF-8506-02BFFE89BFCE}" type="pres">
      <dgm:prSet presAssocID="{1B3CA911-CA6E-4B8A-9C54-82E644D119FA}" presName="compNode" presStyleCnt="0"/>
      <dgm:spPr/>
    </dgm:pt>
    <dgm:pt modelId="{CEC41DE6-5AE6-4A00-9A0E-D8019FED004C}" type="pres">
      <dgm:prSet presAssocID="{1B3CA911-CA6E-4B8A-9C54-82E644D119FA}" presName="bgRect" presStyleLbl="bgShp" presStyleIdx="0" presStyleCnt="1" custScaleX="100000" custScaleY="297613" custLinFactNeighborX="9381" custLinFactNeighborY="-17512"/>
      <dgm:spPr>
        <a:xfrm>
          <a:off x="415438" y="121582"/>
          <a:ext cx="17227897" cy="3060561"/>
        </a:xfrm>
        <a:prstGeom prst="roundRect">
          <a:avLst>
            <a:gd name="adj" fmla="val 10000"/>
          </a:avLst>
        </a:prstGeom>
        <a:solidFill>
          <a:srgbClr val="468498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7FE92C83-3A4D-42E4-979C-0B247CB32AE6}" type="pres">
      <dgm:prSet presAssocID="{1B3CA911-CA6E-4B8A-9C54-82E644D119FA}" presName="iconRect" presStyleLbl="node1" presStyleIdx="0" presStyleCnt="1" custScaleX="215145" custScaleY="228827" custLinFactX="39151" custLinFactNeighborX="100000" custLinFactNeighborY="-70476"/>
      <dgm:spPr>
        <a:xfrm>
          <a:off x="574430" y="1545796"/>
          <a:ext cx="1413165" cy="16115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F6EF5F94-4A77-42AE-A35D-38E38225927A}" type="pres">
      <dgm:prSet presAssocID="{1B3CA911-CA6E-4B8A-9C54-82E644D119FA}" presName="spaceRect" presStyleCnt="0"/>
      <dgm:spPr/>
    </dgm:pt>
    <dgm:pt modelId="{B3783490-5713-43A6-BF46-B71F265F9958}" type="pres">
      <dgm:prSet presAssocID="{1B3CA911-CA6E-4B8A-9C54-82E644D119FA}" presName="parTx" presStyleLbl="revTx" presStyleIdx="0" presStyleCnt="2" custScaleX="111131" custScaleY="95265" custLinFactY="-49900" custLinFactNeighborX="-9241" custLinFactNeighborY="-100000">
        <dgm:presLayoutVars>
          <dgm:chMax val="0"/>
          <dgm:chPref val="0"/>
        </dgm:presLayoutVars>
      </dgm:prSet>
      <dgm:spPr/>
    </dgm:pt>
    <dgm:pt modelId="{05D04BF5-607E-4E08-8852-6A6991D93739}" type="pres">
      <dgm:prSet presAssocID="{1B3CA911-CA6E-4B8A-9C54-82E644D119FA}" presName="desTx" presStyleLbl="revTx" presStyleIdx="1" presStyleCnt="2" custScaleX="196291" custScaleY="334639" custLinFactNeighborX="-4668" custLinFactNeighborY="-1807">
        <dgm:presLayoutVars/>
      </dgm:prSet>
      <dgm:spPr>
        <a:prstGeom prst="rect">
          <a:avLst/>
        </a:prstGeom>
      </dgm:spPr>
    </dgm:pt>
  </dgm:ptLst>
  <dgm:cxnLst>
    <dgm:cxn modelId="{EA4D3F03-79DE-48E1-A747-92F94501C28B}" srcId="{1B3CA911-CA6E-4B8A-9C54-82E644D119FA}" destId="{58496BD1-C9EB-4346-8A61-828A0EAFD7BF}" srcOrd="2" destOrd="0" parTransId="{9CFC71A4-2AB1-4230-83EE-DD39C6454188}" sibTransId="{82434999-9F7F-4263-B253-D5FC77808861}"/>
    <dgm:cxn modelId="{8FC28610-A823-4EEC-9F28-659560A5866F}" type="presOf" srcId="{3E17E1D1-0B4D-4811-896B-BEDAA14DC63D}" destId="{05D04BF5-607E-4E08-8852-6A6991D93739}" srcOrd="0" destOrd="4" presId="urn:microsoft.com/office/officeart/2018/2/layout/IconVerticalSolidList"/>
    <dgm:cxn modelId="{E318EC16-4328-4D95-AA6D-5391BEA8725A}" type="presOf" srcId="{072074F8-EC4D-4F2A-91AF-B092B8872FA8}" destId="{05D04BF5-607E-4E08-8852-6A6991D93739}" srcOrd="0" destOrd="2" presId="urn:microsoft.com/office/officeart/2018/2/layout/IconVerticalSolidList"/>
    <dgm:cxn modelId="{583CCE24-33B5-4568-ACB1-8A66633B47D4}" srcId="{1B3CA911-CA6E-4B8A-9C54-82E644D119FA}" destId="{DDE14DC4-3DF7-4668-99D2-BB17419B7B69}" srcOrd="1" destOrd="0" parTransId="{EED6B01C-8B20-4D08-BAEA-A053D69476B2}" sibTransId="{0CA37C4B-4AA5-40CF-A2DE-050D5B954730}"/>
    <dgm:cxn modelId="{541C2D2A-1EF7-4E53-A4CD-3820C0B57DCE}" srcId="{DDE14DC4-3DF7-4668-99D2-BB17419B7B69}" destId="{072074F8-EC4D-4F2A-91AF-B092B8872FA8}" srcOrd="0" destOrd="0" parTransId="{D4857107-DC8B-4FDB-A87D-74DF766A1501}" sibTransId="{89548760-9B2B-4F4F-9A57-B2ECBE230CA6}"/>
    <dgm:cxn modelId="{EEB78C5B-A2A7-40E5-90C6-C795E88A3A34}" srcId="{1B3CA911-CA6E-4B8A-9C54-82E644D119FA}" destId="{D9BC0042-5477-433C-8719-168B97E0E6DA}" srcOrd="0" destOrd="0" parTransId="{6D0229EF-F6C1-48BA-9A7C-93D9C6BE3F94}" sibTransId="{F38F4650-2D3D-471A-9218-2FD117B9278B}"/>
    <dgm:cxn modelId="{83502E5C-3C70-45FC-8F4D-E89D9F9F4536}" srcId="{1B3CA911-CA6E-4B8A-9C54-82E644D119FA}" destId="{D811F760-874F-4EB8-8791-C4DBDFC617AB}" srcOrd="3" destOrd="0" parTransId="{E30FDFEB-5BF0-43CD-8F40-35BC5A354935}" sibTransId="{030E6ED6-1E7D-4CC2-A8B0-5AB13C1F2E5D}"/>
    <dgm:cxn modelId="{56AE1E41-3C4B-4EBE-B47F-D1A4722DECB0}" type="presOf" srcId="{F8F8741E-2A97-4C8D-B6EC-F9E7C9C83DE9}" destId="{DBE90E37-4916-4D2E-99D0-AC783E98B250}" srcOrd="0" destOrd="0" presId="urn:microsoft.com/office/officeart/2018/2/layout/IconVerticalSolidList"/>
    <dgm:cxn modelId="{4497AD41-5D02-4C31-B9BB-95AB4717A31B}" type="presOf" srcId="{58496BD1-C9EB-4346-8A61-828A0EAFD7BF}" destId="{05D04BF5-607E-4E08-8852-6A6991D93739}" srcOrd="0" destOrd="9" presId="urn:microsoft.com/office/officeart/2018/2/layout/IconVerticalSolidList"/>
    <dgm:cxn modelId="{4351D345-04AF-4927-A581-8B00A7F44CE1}" type="presOf" srcId="{80207316-E3E2-4B42-9A5E-9AA10513D321}" destId="{05D04BF5-607E-4E08-8852-6A6991D93739}" srcOrd="0" destOrd="7" presId="urn:microsoft.com/office/officeart/2018/2/layout/IconVerticalSolidList"/>
    <dgm:cxn modelId="{1FCEE04A-6A3D-4B1A-A298-B629ECD5AE23}" type="presOf" srcId="{DDE14DC4-3DF7-4668-99D2-BB17419B7B69}" destId="{05D04BF5-607E-4E08-8852-6A6991D93739}" srcOrd="0" destOrd="1" presId="urn:microsoft.com/office/officeart/2018/2/layout/IconVerticalSolidList"/>
    <dgm:cxn modelId="{EBB6C84C-796E-43D3-B5E5-EDC784B5EAC9}" type="presOf" srcId="{D9BC0042-5477-433C-8719-168B97E0E6DA}" destId="{05D04BF5-607E-4E08-8852-6A6991D93739}" srcOrd="0" destOrd="0" presId="urn:microsoft.com/office/officeart/2018/2/layout/IconVerticalSolidList"/>
    <dgm:cxn modelId="{3E024F53-1EB6-4A3A-8629-BBCA50C001D4}" srcId="{DDE14DC4-3DF7-4668-99D2-BB17419B7B69}" destId="{B94BE945-90D9-4F9B-A615-DEB1467B40E7}" srcOrd="6" destOrd="0" parTransId="{9DE9B3E9-E85C-4947-8D67-4BBB3921899E}" sibTransId="{51DB3C99-5C09-47B8-919E-1E54E7BB5295}"/>
    <dgm:cxn modelId="{7027DB54-1B73-43CC-A0CD-0BAADA495F30}" type="presOf" srcId="{D811F760-874F-4EB8-8791-C4DBDFC617AB}" destId="{05D04BF5-607E-4E08-8852-6A6991D93739}" srcOrd="0" destOrd="10" presId="urn:microsoft.com/office/officeart/2018/2/layout/IconVerticalSolidList"/>
    <dgm:cxn modelId="{3376C857-76D8-4638-82BA-AB00F4E9229A}" type="presOf" srcId="{B94BE945-90D9-4F9B-A615-DEB1467B40E7}" destId="{05D04BF5-607E-4E08-8852-6A6991D93739}" srcOrd="0" destOrd="8" presId="urn:microsoft.com/office/officeart/2018/2/layout/IconVerticalSolidList"/>
    <dgm:cxn modelId="{9244D382-0570-49E9-994D-7BA50657D498}" type="presOf" srcId="{A5BDD4F7-D05F-4A8B-86AF-2EBE1355E91D}" destId="{05D04BF5-607E-4E08-8852-6A6991D93739}" srcOrd="0" destOrd="3" presId="urn:microsoft.com/office/officeart/2018/2/layout/IconVerticalSolidList"/>
    <dgm:cxn modelId="{F490D2A8-13A5-4955-939F-FAF1588C302A}" srcId="{DDE14DC4-3DF7-4668-99D2-BB17419B7B69}" destId="{80207316-E3E2-4B42-9A5E-9AA10513D321}" srcOrd="5" destOrd="0" parTransId="{FDF87896-F0F3-4258-A7EA-793D3C0A2B46}" sibTransId="{0A66358A-2677-48B1-83D9-A4CF468DA7CD}"/>
    <dgm:cxn modelId="{484B6FAD-C4CE-40AA-9644-2A30D4346837}" srcId="{DDE14DC4-3DF7-4668-99D2-BB17419B7B69}" destId="{A5BDD4F7-D05F-4A8B-86AF-2EBE1355E91D}" srcOrd="1" destOrd="0" parTransId="{16BFFB40-90E2-4C8B-AB85-15C51AC2186C}" sibTransId="{CAAEC83F-6A57-491D-9F76-1C523AEE9D9F}"/>
    <dgm:cxn modelId="{32A2E5B9-99C4-4FBB-A996-0DDDEE964DD6}" type="presOf" srcId="{80EE8639-4260-4B70-9AD6-91E277843A1E}" destId="{05D04BF5-607E-4E08-8852-6A6991D93739}" srcOrd="0" destOrd="6" presId="urn:microsoft.com/office/officeart/2018/2/layout/IconVerticalSolidList"/>
    <dgm:cxn modelId="{C76302CE-1A13-4679-BCFB-BF91CC30F7EC}" type="presOf" srcId="{6CDC7708-128C-43AA-8566-F41D8DD5F65E}" destId="{05D04BF5-607E-4E08-8852-6A6991D93739}" srcOrd="0" destOrd="5" presId="urn:microsoft.com/office/officeart/2018/2/layout/IconVerticalSolidList"/>
    <dgm:cxn modelId="{E571DDD0-0301-466B-A6CE-852A7904A797}" type="presOf" srcId="{1B3CA911-CA6E-4B8A-9C54-82E644D119FA}" destId="{B3783490-5713-43A6-BF46-B71F265F9958}" srcOrd="0" destOrd="0" presId="urn:microsoft.com/office/officeart/2018/2/layout/IconVerticalSolidList"/>
    <dgm:cxn modelId="{F4D089D4-0AB0-4851-B4A0-DC8EEEA6904F}" srcId="{DDE14DC4-3DF7-4668-99D2-BB17419B7B69}" destId="{80EE8639-4260-4B70-9AD6-91E277843A1E}" srcOrd="4" destOrd="0" parTransId="{1E8A9C2C-91B0-475B-B67B-C1F686897C95}" sibTransId="{F59986C6-0793-431F-A02B-3FA1BC5F65E6}"/>
    <dgm:cxn modelId="{BAF79CE2-1ADD-41F5-B06C-9B2B97696117}" srcId="{DDE14DC4-3DF7-4668-99D2-BB17419B7B69}" destId="{6CDC7708-128C-43AA-8566-F41D8DD5F65E}" srcOrd="3" destOrd="0" parTransId="{F2D892E3-3BC3-4C72-8F2F-1A1CFC8A813F}" sibTransId="{653CF44D-2CBF-4D0F-A57D-7E038A65F633}"/>
    <dgm:cxn modelId="{811043E8-EF3D-4E1A-882E-1845EF0EFF07}" srcId="{DDE14DC4-3DF7-4668-99D2-BB17419B7B69}" destId="{3E17E1D1-0B4D-4811-896B-BEDAA14DC63D}" srcOrd="2" destOrd="0" parTransId="{58AED651-914F-4FEA-8D99-7FC069CE672F}" sibTransId="{7DFBA651-5957-40A0-B7A1-C87C621F6365}"/>
    <dgm:cxn modelId="{5AEB95FD-75AC-4086-94FC-81F06A73257A}" srcId="{F8F8741E-2A97-4C8D-B6EC-F9E7C9C83DE9}" destId="{1B3CA911-CA6E-4B8A-9C54-82E644D119FA}" srcOrd="0" destOrd="0" parTransId="{B850CFF9-E455-4446-868E-C76FEF25AC64}" sibTransId="{40C6521E-A0A7-4981-A265-70DF765444E2}"/>
    <dgm:cxn modelId="{5C05A5FB-2EDA-4DBA-8AE9-F6FF1026C70B}" type="presParOf" srcId="{DBE90E37-4916-4D2E-99D0-AC783E98B250}" destId="{4C254B45-5DA1-4FDF-8506-02BFFE89BFCE}" srcOrd="0" destOrd="0" presId="urn:microsoft.com/office/officeart/2018/2/layout/IconVerticalSolidList"/>
    <dgm:cxn modelId="{8CF15E2C-5299-44A0-9CB5-9708B4384212}" type="presParOf" srcId="{4C254B45-5DA1-4FDF-8506-02BFFE89BFCE}" destId="{CEC41DE6-5AE6-4A00-9A0E-D8019FED004C}" srcOrd="0" destOrd="0" presId="urn:microsoft.com/office/officeart/2018/2/layout/IconVerticalSolidList"/>
    <dgm:cxn modelId="{BB01C03C-122F-48E6-BB2A-EBDCAB38C1EC}" type="presParOf" srcId="{4C254B45-5DA1-4FDF-8506-02BFFE89BFCE}" destId="{7FE92C83-3A4D-42E4-979C-0B247CB32AE6}" srcOrd="1" destOrd="0" presId="urn:microsoft.com/office/officeart/2018/2/layout/IconVerticalSolidList"/>
    <dgm:cxn modelId="{3578D0D3-7B4D-4424-8E7E-86FCFB3737EA}" type="presParOf" srcId="{4C254B45-5DA1-4FDF-8506-02BFFE89BFCE}" destId="{F6EF5F94-4A77-42AE-A35D-38E38225927A}" srcOrd="2" destOrd="0" presId="urn:microsoft.com/office/officeart/2018/2/layout/IconVerticalSolidList"/>
    <dgm:cxn modelId="{849BDE80-F243-4968-AD2A-0C3324A39F9F}" type="presParOf" srcId="{4C254B45-5DA1-4FDF-8506-02BFFE89BFCE}" destId="{B3783490-5713-43A6-BF46-B71F265F9958}" srcOrd="3" destOrd="0" presId="urn:microsoft.com/office/officeart/2018/2/layout/IconVerticalSolidList"/>
    <dgm:cxn modelId="{DDEE4407-C474-4D0A-8869-1FE4EC4760D3}" type="presParOf" srcId="{4C254B45-5DA1-4FDF-8506-02BFFE89BFCE}" destId="{05D04BF5-607E-4E08-8852-6A6991D93739}" srcOrd="4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F8741E-2A97-4C8D-B6EC-F9E7C9C83DE9}" type="doc">
      <dgm:prSet loTypeId="urn:microsoft.com/office/officeart/2018/2/layout/IconVerticalSolidList" loCatId="icon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3133855-DA7A-4FED-801E-B6120607F3F0}">
      <dgm:prSet custT="1"/>
      <dgm:spPr>
        <a:xfrm>
          <a:off x="196275" y="2542959"/>
          <a:ext cx="7979773" cy="253624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n-US" sz="4000" b="1" i="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 panose="020B0502020104020203"/>
              <a:ea typeface="+mn-ea"/>
              <a:cs typeface="+mn-cs"/>
            </a:rPr>
            <a:t>QA  MODULE ENHANCEMENT </a:t>
          </a:r>
          <a:endParaRPr lang="en-ZA" sz="4000" b="1" i="0" baseline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 panose="020B0502020104020203"/>
            <a:ea typeface="+mn-ea"/>
            <a:cs typeface="+mn-cs"/>
          </a:endParaRPr>
        </a:p>
      </dgm:t>
    </dgm:pt>
    <dgm:pt modelId="{2938B8F4-7E0B-4BA3-8F80-87DD9A9D18AD}" type="parTrans" cxnId="{F16F00BA-D217-435A-A944-852B24931FC0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48BEB61F-03C4-4848-B6C1-A5A4378A18EF}" type="sibTrans" cxnId="{F16F00BA-D217-435A-A944-852B24931FC0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1B3CA911-CA6E-4B8A-9C54-82E644D119FA}">
      <dgm:prSet custT="1"/>
      <dgm:spPr>
        <a:xfrm>
          <a:off x="419097" y="474948"/>
          <a:ext cx="6172796" cy="129629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endParaRPr lang="en-U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 panose="020B0502020104020203"/>
            <a:ea typeface="+mn-ea"/>
            <a:cs typeface="+mn-cs"/>
          </a:endParaRPr>
        </a:p>
      </dgm:t>
    </dgm:pt>
    <dgm:pt modelId="{40C6521E-A0A7-4981-A265-70DF765444E2}" type="sibTrans" cxnId="{5AEB95FD-75AC-4086-94FC-81F06A73257A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B850CFF9-E455-4446-868E-C76FEF25AC64}" type="parTrans" cxnId="{5AEB95FD-75AC-4086-94FC-81F06A73257A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D9BC0042-5477-433C-8719-168B97E0E6DA}">
      <dgm:prSet custT="1"/>
      <dgm:spPr>
        <a:xfrm>
          <a:off x="6324527" y="1045186"/>
          <a:ext cx="10938742" cy="175819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endParaRPr lang="en-US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6D0229EF-F6C1-48BA-9A7C-93D9C6BE3F94}" type="parTrans" cxnId="{EEB78C5B-A2A7-40E5-90C6-C795E88A3A34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F38F4650-2D3D-471A-9218-2FD117B9278B}" type="sibTrans" cxnId="{EEB78C5B-A2A7-40E5-90C6-C795E88A3A34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DE468BF5-D010-43B1-BBD9-855B6F5491D9}">
      <dgm:prSet custT="1"/>
      <dgm:spPr>
        <a:xfrm>
          <a:off x="6278507" y="4302784"/>
          <a:ext cx="9479766" cy="123454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l">
            <a:lnSpc>
              <a:spcPct val="100000"/>
            </a:lnSpc>
          </a:pP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algn="l">
            <a:lnSpc>
              <a:spcPct val="100000"/>
            </a:lnSpc>
          </a:pPr>
          <a:endParaRPr lang="en-ZA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algn="just">
            <a:lnSpc>
              <a:spcPct val="200000"/>
            </a:lnSpc>
          </a:pPr>
          <a:endParaRPr lang="en-ZA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A1ADDD8B-0B8D-4FB8-910C-C9A599CC920B}" type="parTrans" cxnId="{CBB03DE1-E81F-41DD-B0FA-0E8E21B33FAE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B1317FCA-1B52-4E2B-A0A7-6B6F85868379}" type="sibTrans" cxnId="{CBB03DE1-E81F-41DD-B0FA-0E8E21B33FAE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5C044610-B144-443B-B092-C516CF9E6CBC}">
      <dgm:prSet custT="1"/>
      <dgm:spPr>
        <a:xfrm>
          <a:off x="6278507" y="4302784"/>
          <a:ext cx="9479766" cy="123454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l">
            <a:lnSpc>
              <a:spcPct val="100000"/>
            </a:lnSpc>
          </a:pP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54483036-D0CD-4F53-ABA8-747AF3913816}" type="sibTrans" cxnId="{B0C2314D-BB08-480E-9F6F-366B3804B0C3}">
      <dgm:prSet/>
      <dgm:spPr/>
      <dgm:t>
        <a:bodyPr/>
        <a:lstStyle/>
        <a:p>
          <a:endParaRPr lang="en-ZA" sz="1400">
            <a:latin typeface="+mn-lt"/>
          </a:endParaRPr>
        </a:p>
      </dgm:t>
    </dgm:pt>
    <dgm:pt modelId="{0FDC9D0E-DBFA-43D8-BC9D-0911B5CE9999}" type="parTrans" cxnId="{B0C2314D-BB08-480E-9F6F-366B3804B0C3}">
      <dgm:prSet/>
      <dgm:spPr/>
      <dgm:t>
        <a:bodyPr/>
        <a:lstStyle/>
        <a:p>
          <a:endParaRPr lang="en-ZA" sz="1400">
            <a:latin typeface="+mn-lt"/>
          </a:endParaRPr>
        </a:p>
      </dgm:t>
    </dgm:pt>
    <dgm:pt modelId="{D811F760-874F-4EB8-8791-C4DBDFC617AB}">
      <dgm:prSet custT="1"/>
      <dgm:spPr>
        <a:xfrm>
          <a:off x="6324527" y="1045186"/>
          <a:ext cx="10938742" cy="175819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>
            <a:lnSpc>
              <a:spcPct val="100000"/>
            </a:lnSpc>
          </a:pP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E30FDFEB-5BF0-43CD-8F40-35BC5A354935}" type="parTrans" cxnId="{83502E5C-3C70-45FC-8F4D-E89D9F9F4536}">
      <dgm:prSet/>
      <dgm:spPr/>
      <dgm:t>
        <a:bodyPr/>
        <a:lstStyle/>
        <a:p>
          <a:endParaRPr lang="en-ZA"/>
        </a:p>
      </dgm:t>
    </dgm:pt>
    <dgm:pt modelId="{030E6ED6-1E7D-4CC2-A8B0-5AB13C1F2E5D}" type="sibTrans" cxnId="{83502E5C-3C70-45FC-8F4D-E89D9F9F4536}">
      <dgm:prSet/>
      <dgm:spPr/>
      <dgm:t>
        <a:bodyPr/>
        <a:lstStyle/>
        <a:p>
          <a:endParaRPr lang="en-ZA"/>
        </a:p>
      </dgm:t>
    </dgm:pt>
    <dgm:pt modelId="{58496BD1-C9EB-4346-8A61-828A0EAFD7BF}">
      <dgm:prSet custT="1"/>
      <dgm:spPr>
        <a:xfrm>
          <a:off x="6324527" y="1045186"/>
          <a:ext cx="10938742" cy="175819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endParaRPr lang="en-US" sz="20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9CFC71A4-2AB1-4230-83EE-DD39C6454188}" type="parTrans" cxnId="{EA4D3F03-79DE-48E1-A747-92F94501C28B}">
      <dgm:prSet/>
      <dgm:spPr/>
      <dgm:t>
        <a:bodyPr/>
        <a:lstStyle/>
        <a:p>
          <a:endParaRPr lang="en-ZA"/>
        </a:p>
      </dgm:t>
    </dgm:pt>
    <dgm:pt modelId="{82434999-9F7F-4263-B253-D5FC77808861}" type="sibTrans" cxnId="{EA4D3F03-79DE-48E1-A747-92F94501C28B}">
      <dgm:prSet/>
      <dgm:spPr/>
      <dgm:t>
        <a:bodyPr/>
        <a:lstStyle/>
        <a:p>
          <a:endParaRPr lang="en-ZA"/>
        </a:p>
      </dgm:t>
    </dgm:pt>
    <dgm:pt modelId="{E892FDE7-2854-4501-8D4B-41A51E7E15A6}">
      <dgm:prSet custT="1"/>
      <dgm:spPr>
        <a:xfrm>
          <a:off x="6278507" y="4302784"/>
          <a:ext cx="9479766" cy="123454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just">
            <a:lnSpc>
              <a:spcPct val="200000"/>
            </a:lnSpc>
          </a:pP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Send Notifications for Registrations expiring 6 months before.</a:t>
          </a:r>
          <a:endParaRPr lang="en-US" sz="28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5081D953-DE0C-420C-AD11-A40F7DD27788}" type="sibTrans" cxnId="{3E002EC5-9930-40C1-B46B-57CAEC0C0A3A}">
      <dgm:prSet/>
      <dgm:spPr/>
      <dgm:t>
        <a:bodyPr/>
        <a:lstStyle/>
        <a:p>
          <a:endParaRPr lang="en-ZA"/>
        </a:p>
      </dgm:t>
    </dgm:pt>
    <dgm:pt modelId="{17E868BB-C992-42D8-BC6B-70C8440FD5FE}" type="parTrans" cxnId="{3E002EC5-9930-40C1-B46B-57CAEC0C0A3A}">
      <dgm:prSet/>
      <dgm:spPr/>
      <dgm:t>
        <a:bodyPr/>
        <a:lstStyle/>
        <a:p>
          <a:endParaRPr lang="en-ZA"/>
        </a:p>
      </dgm:t>
    </dgm:pt>
    <dgm:pt modelId="{D51FD1FB-585B-4C9D-8AAA-7B3F64CEB07E}">
      <dgm:prSet custT="1"/>
      <dgm:spPr>
        <a:xfrm>
          <a:off x="6278507" y="4302784"/>
          <a:ext cx="9479766" cy="123454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l">
            <a:lnSpc>
              <a:spcPct val="100000"/>
            </a:lnSpc>
          </a:pP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9CCA3947-0A0C-4733-B414-8DC91E01F1BC}" type="parTrans" cxnId="{273F22CF-A52C-4E74-8841-B843EDA046CA}">
      <dgm:prSet/>
      <dgm:spPr/>
      <dgm:t>
        <a:bodyPr/>
        <a:lstStyle/>
        <a:p>
          <a:endParaRPr lang="en-ZA"/>
        </a:p>
      </dgm:t>
    </dgm:pt>
    <dgm:pt modelId="{00618988-01D4-4973-9155-10EF676A3613}" type="sibTrans" cxnId="{273F22CF-A52C-4E74-8841-B843EDA046CA}">
      <dgm:prSet/>
      <dgm:spPr/>
      <dgm:t>
        <a:bodyPr/>
        <a:lstStyle/>
        <a:p>
          <a:endParaRPr lang="en-ZA"/>
        </a:p>
      </dgm:t>
    </dgm:pt>
    <dgm:pt modelId="{0A2CF76B-B399-4398-81DF-D8C6EC7E4C52}">
      <dgm:prSet custT="1"/>
      <dgm:spPr>
        <a:xfrm>
          <a:off x="6278507" y="4302784"/>
          <a:ext cx="9479766" cy="123454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l">
            <a:lnSpc>
              <a:spcPct val="100000"/>
            </a:lnSpc>
          </a:pP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6C59A1EF-6F3C-47A2-BB01-58152BC3F4C4}" type="parTrans" cxnId="{E6A49C2C-D709-4A81-902E-952857204758}">
      <dgm:prSet/>
      <dgm:spPr/>
      <dgm:t>
        <a:bodyPr/>
        <a:lstStyle/>
        <a:p>
          <a:endParaRPr lang="en-ZA"/>
        </a:p>
      </dgm:t>
    </dgm:pt>
    <dgm:pt modelId="{C266AF64-51C1-4127-B5DF-F415F6A4CA76}" type="sibTrans" cxnId="{E6A49C2C-D709-4A81-902E-952857204758}">
      <dgm:prSet/>
      <dgm:spPr/>
      <dgm:t>
        <a:bodyPr/>
        <a:lstStyle/>
        <a:p>
          <a:endParaRPr lang="en-ZA"/>
        </a:p>
      </dgm:t>
    </dgm:pt>
    <dgm:pt modelId="{32630E2A-C8B3-46E0-AE36-F2DB1CB087D6}">
      <dgm:prSet custT="1"/>
      <dgm:spPr>
        <a:xfrm>
          <a:off x="6278507" y="4302784"/>
          <a:ext cx="9479766" cy="123454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l">
            <a:lnSpc>
              <a:spcPct val="100000"/>
            </a:lnSpc>
          </a:pP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67066D19-3545-455D-9A74-34749C4670F3}" type="parTrans" cxnId="{F208F64F-C221-4ABD-B7F9-647FBB5972CF}">
      <dgm:prSet/>
      <dgm:spPr/>
      <dgm:t>
        <a:bodyPr/>
        <a:lstStyle/>
        <a:p>
          <a:endParaRPr lang="en-ZA"/>
        </a:p>
      </dgm:t>
    </dgm:pt>
    <dgm:pt modelId="{5778E686-F047-4F43-A808-369B1F2F88FB}" type="sibTrans" cxnId="{F208F64F-C221-4ABD-B7F9-647FBB5972CF}">
      <dgm:prSet/>
      <dgm:spPr/>
      <dgm:t>
        <a:bodyPr/>
        <a:lstStyle/>
        <a:p>
          <a:endParaRPr lang="en-ZA"/>
        </a:p>
      </dgm:t>
    </dgm:pt>
    <dgm:pt modelId="{3542FADB-D806-4ADA-92F4-75CDD2DDF35F}">
      <dgm:prSet custT="1"/>
      <dgm:spPr>
        <a:xfrm>
          <a:off x="6278507" y="4302784"/>
          <a:ext cx="9479766" cy="123454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l">
            <a:lnSpc>
              <a:spcPct val="100000"/>
            </a:lnSpc>
          </a:pP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26DE6EE1-6EAE-42F0-A365-49F395855143}" type="parTrans" cxnId="{D5D9477B-2379-4ECF-A70A-6E6B6D8E52CB}">
      <dgm:prSet/>
      <dgm:spPr/>
      <dgm:t>
        <a:bodyPr/>
        <a:lstStyle/>
        <a:p>
          <a:endParaRPr lang="en-ZA"/>
        </a:p>
      </dgm:t>
    </dgm:pt>
    <dgm:pt modelId="{073A874E-567A-4F07-9C67-889CBA8F1856}" type="sibTrans" cxnId="{D5D9477B-2379-4ECF-A70A-6E6B6D8E52CB}">
      <dgm:prSet/>
      <dgm:spPr/>
      <dgm:t>
        <a:bodyPr/>
        <a:lstStyle/>
        <a:p>
          <a:endParaRPr lang="en-ZA"/>
        </a:p>
      </dgm:t>
    </dgm:pt>
    <dgm:pt modelId="{0A618551-27EF-47F5-8EB3-137821E87210}">
      <dgm:prSet custT="1"/>
      <dgm:spPr>
        <a:xfrm>
          <a:off x="6278507" y="4302784"/>
          <a:ext cx="9479766" cy="123454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l">
            <a:lnSpc>
              <a:spcPct val="100000"/>
            </a:lnSpc>
          </a:pPr>
          <a:endParaRPr lang="en-US" sz="20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E5F78587-DDEC-4CB7-9BE3-87AD81E126DE}" type="parTrans" cxnId="{8CFDAD52-E43F-4719-986B-E2B0667C2DB9}">
      <dgm:prSet/>
      <dgm:spPr/>
      <dgm:t>
        <a:bodyPr/>
        <a:lstStyle/>
        <a:p>
          <a:endParaRPr lang="en-ZA"/>
        </a:p>
      </dgm:t>
    </dgm:pt>
    <dgm:pt modelId="{D244F814-4BB6-4DDF-AC38-B32F62A317DC}" type="sibTrans" cxnId="{8CFDAD52-E43F-4719-986B-E2B0667C2DB9}">
      <dgm:prSet/>
      <dgm:spPr/>
      <dgm:t>
        <a:bodyPr/>
        <a:lstStyle/>
        <a:p>
          <a:endParaRPr lang="en-ZA"/>
        </a:p>
      </dgm:t>
    </dgm:pt>
    <dgm:pt modelId="{9BA0208F-AF98-43DC-A113-DC71F13EE274}">
      <dgm:prSet custT="1"/>
      <dgm:spPr>
        <a:xfrm>
          <a:off x="6278507" y="4302784"/>
          <a:ext cx="9479766" cy="123454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just">
            <a:lnSpc>
              <a:spcPct val="200000"/>
            </a:lnSpc>
          </a:pP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Learner’s supporting documents verification </a:t>
          </a:r>
          <a:endParaRPr lang="en-US" sz="28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4FCA6FA8-7165-4A3C-867D-5E26A2B6FE00}" type="parTrans" cxnId="{E84FE436-3D0E-4960-AC8C-192D399B972C}">
      <dgm:prSet/>
      <dgm:spPr/>
      <dgm:t>
        <a:bodyPr/>
        <a:lstStyle/>
        <a:p>
          <a:endParaRPr lang="en-ZA"/>
        </a:p>
      </dgm:t>
    </dgm:pt>
    <dgm:pt modelId="{288AF5E0-7B11-4869-B47C-D8BE6CF50C35}" type="sibTrans" cxnId="{E84FE436-3D0E-4960-AC8C-192D399B972C}">
      <dgm:prSet/>
      <dgm:spPr/>
      <dgm:t>
        <a:bodyPr/>
        <a:lstStyle/>
        <a:p>
          <a:endParaRPr lang="en-ZA"/>
        </a:p>
      </dgm:t>
    </dgm:pt>
    <dgm:pt modelId="{19C51DAF-6F17-4088-8996-E0A563D66EA5}">
      <dgm:prSet custT="1"/>
      <dgm:spPr>
        <a:xfrm>
          <a:off x="6278507" y="4302784"/>
          <a:ext cx="9479766" cy="123454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just">
            <a:lnSpc>
              <a:spcPct val="200000"/>
            </a:lnSpc>
          </a:pP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Auto enroll learners which are verified when creating a class.</a:t>
          </a:r>
          <a:endParaRPr lang="en-ZA" sz="2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11B03EEB-DF36-4D46-AF2B-95900DAB88F2}" type="parTrans" cxnId="{223E803A-D9AD-4D3C-A975-45F2F415A632}">
      <dgm:prSet/>
      <dgm:spPr/>
      <dgm:t>
        <a:bodyPr/>
        <a:lstStyle/>
        <a:p>
          <a:endParaRPr lang="en-ZA"/>
        </a:p>
      </dgm:t>
    </dgm:pt>
    <dgm:pt modelId="{3BAD42D6-5DF6-44D2-A913-350335800062}" type="sibTrans" cxnId="{223E803A-D9AD-4D3C-A975-45F2F415A632}">
      <dgm:prSet/>
      <dgm:spPr/>
      <dgm:t>
        <a:bodyPr/>
        <a:lstStyle/>
        <a:p>
          <a:endParaRPr lang="en-ZA"/>
        </a:p>
      </dgm:t>
    </dgm:pt>
    <dgm:pt modelId="{739AB821-ACEE-40F5-80E2-450ACAE860E5}">
      <dgm:prSet custT="1"/>
      <dgm:spPr>
        <a:xfrm>
          <a:off x="6278507" y="4302784"/>
          <a:ext cx="9479766" cy="123454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just">
            <a:lnSpc>
              <a:spcPct val="200000"/>
            </a:lnSpc>
          </a:pPr>
          <a:r>
            <a:rPr lang="en-GB" sz="2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Allow multiple SDF Registration for both SETA Funded and Industry Funded</a:t>
          </a:r>
          <a:endParaRPr lang="en-ZA" sz="2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E860F276-9D3E-4D4E-ABFE-A65CAF72F7D5}" type="parTrans" cxnId="{099AE518-3EE4-4CA0-9676-253605C00A23}">
      <dgm:prSet/>
      <dgm:spPr/>
      <dgm:t>
        <a:bodyPr/>
        <a:lstStyle/>
        <a:p>
          <a:endParaRPr lang="en-ZA"/>
        </a:p>
      </dgm:t>
    </dgm:pt>
    <dgm:pt modelId="{CBD1EBAD-D8A7-46E0-8CC9-4FE67BFFC88E}" type="sibTrans" cxnId="{099AE518-3EE4-4CA0-9676-253605C00A23}">
      <dgm:prSet/>
      <dgm:spPr/>
      <dgm:t>
        <a:bodyPr/>
        <a:lstStyle/>
        <a:p>
          <a:endParaRPr lang="en-ZA"/>
        </a:p>
      </dgm:t>
    </dgm:pt>
    <dgm:pt modelId="{F480A5A3-283C-48CB-AF46-632490CEFA90}">
      <dgm:prSet custT="1"/>
      <dgm:spPr>
        <a:xfrm>
          <a:off x="6278507" y="4302784"/>
          <a:ext cx="9479766" cy="123454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just">
            <a:lnSpc>
              <a:spcPct val="200000"/>
            </a:lnSpc>
          </a:pPr>
          <a:r>
            <a:rPr lang="en-US" sz="28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Registration of Assessor and Moderator currently online</a:t>
          </a:r>
        </a:p>
      </dgm:t>
    </dgm:pt>
    <dgm:pt modelId="{45D9FD40-7D5A-4EAD-8EF0-8E22CB4436F2}" type="parTrans" cxnId="{1B651A4A-EDFE-45AE-8E20-0A3962AA6E33}">
      <dgm:prSet/>
      <dgm:spPr/>
      <dgm:t>
        <a:bodyPr/>
        <a:lstStyle/>
        <a:p>
          <a:endParaRPr lang="en-ZA"/>
        </a:p>
      </dgm:t>
    </dgm:pt>
    <dgm:pt modelId="{0DFB1C54-817C-432D-A0B3-C80CA3181C8F}" type="sibTrans" cxnId="{1B651A4A-EDFE-45AE-8E20-0A3962AA6E33}">
      <dgm:prSet/>
      <dgm:spPr/>
      <dgm:t>
        <a:bodyPr/>
        <a:lstStyle/>
        <a:p>
          <a:endParaRPr lang="en-ZA"/>
        </a:p>
      </dgm:t>
    </dgm:pt>
    <dgm:pt modelId="{CFA59C80-E937-40C6-80BE-4C4CEC7BE0CD}">
      <dgm:prSet custT="1"/>
      <dgm:spPr>
        <a:xfrm>
          <a:off x="6278507" y="4302784"/>
          <a:ext cx="9479766" cy="123454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just">
            <a:lnSpc>
              <a:spcPct val="200000"/>
            </a:lnSpc>
          </a:pPr>
          <a:r>
            <a:rPr lang="en-US" sz="28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Application for accreditation for SDP’s online </a:t>
          </a:r>
        </a:p>
      </dgm:t>
    </dgm:pt>
    <dgm:pt modelId="{ACB97C35-A63F-4C90-B75F-04D8B5498E21}" type="parTrans" cxnId="{4723DFFC-4F9A-4681-A0A1-2B8C85AFBFC8}">
      <dgm:prSet/>
      <dgm:spPr/>
      <dgm:t>
        <a:bodyPr/>
        <a:lstStyle/>
        <a:p>
          <a:endParaRPr lang="en-ZA"/>
        </a:p>
      </dgm:t>
    </dgm:pt>
    <dgm:pt modelId="{C1C5F861-CBA9-4C82-828D-2AE21217B0C1}" type="sibTrans" cxnId="{4723DFFC-4F9A-4681-A0A1-2B8C85AFBFC8}">
      <dgm:prSet/>
      <dgm:spPr/>
      <dgm:t>
        <a:bodyPr/>
        <a:lstStyle/>
        <a:p>
          <a:endParaRPr lang="en-ZA"/>
        </a:p>
      </dgm:t>
    </dgm:pt>
    <dgm:pt modelId="{03BFC436-2842-4EC5-8D6E-FCB7585633B8}">
      <dgm:prSet custT="1"/>
      <dgm:spPr>
        <a:xfrm>
          <a:off x="6278507" y="4302784"/>
          <a:ext cx="9479766" cy="123454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just">
            <a:lnSpc>
              <a:spcPct val="200000"/>
            </a:lnSpc>
          </a:pPr>
          <a:r>
            <a:rPr lang="en-US" sz="28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Capture OFO aligned to qualification </a:t>
          </a:r>
        </a:p>
      </dgm:t>
    </dgm:pt>
    <dgm:pt modelId="{047EB60C-A32E-4D5E-9C64-782A89422834}" type="parTrans" cxnId="{03ADD741-A2EC-4546-97CD-39B707F48213}">
      <dgm:prSet/>
      <dgm:spPr/>
      <dgm:t>
        <a:bodyPr/>
        <a:lstStyle/>
        <a:p>
          <a:endParaRPr lang="en-ZA"/>
        </a:p>
      </dgm:t>
    </dgm:pt>
    <dgm:pt modelId="{34B5BE67-A7E9-4AD6-8700-060469482B72}" type="sibTrans" cxnId="{03ADD741-A2EC-4546-97CD-39B707F48213}">
      <dgm:prSet/>
      <dgm:spPr/>
      <dgm:t>
        <a:bodyPr/>
        <a:lstStyle/>
        <a:p>
          <a:endParaRPr lang="en-ZA"/>
        </a:p>
      </dgm:t>
    </dgm:pt>
    <dgm:pt modelId="{DBE90E37-4916-4D2E-99D0-AC783E98B250}" type="pres">
      <dgm:prSet presAssocID="{F8F8741E-2A97-4C8D-B6EC-F9E7C9C83DE9}" presName="root" presStyleCnt="0">
        <dgm:presLayoutVars>
          <dgm:dir/>
          <dgm:resizeHandles val="exact"/>
        </dgm:presLayoutVars>
      </dgm:prSet>
      <dgm:spPr/>
    </dgm:pt>
    <dgm:pt modelId="{4C254B45-5DA1-4FDF-8506-02BFFE89BFCE}" type="pres">
      <dgm:prSet presAssocID="{1B3CA911-CA6E-4B8A-9C54-82E644D119FA}" presName="compNode" presStyleCnt="0"/>
      <dgm:spPr/>
    </dgm:pt>
    <dgm:pt modelId="{CEC41DE6-5AE6-4A00-9A0E-D8019FED004C}" type="pres">
      <dgm:prSet presAssocID="{1B3CA911-CA6E-4B8A-9C54-82E644D119FA}" presName="bgRect" presStyleLbl="bgShp" presStyleIdx="0" presStyleCnt="2" custAng="10622265" custFlipVert="1" custFlipHor="1" custScaleX="26708" custScaleY="126288" custLinFactY="100000" custLinFactNeighborX="79582" custLinFactNeighborY="134512"/>
      <dgm:spPr>
        <a:xfrm>
          <a:off x="415438" y="121582"/>
          <a:ext cx="17227897" cy="3060561"/>
        </a:xfrm>
        <a:prstGeom prst="roundRect">
          <a:avLst>
            <a:gd name="adj" fmla="val 10000"/>
          </a:avLst>
        </a:prstGeom>
        <a:solidFill>
          <a:srgbClr val="468498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7FE92C83-3A4D-42E4-979C-0B247CB32AE6}" type="pres">
      <dgm:prSet presAssocID="{1B3CA911-CA6E-4B8A-9C54-82E644D119FA}" presName="iconRect" presStyleLbl="node1" presStyleIdx="0" presStyleCnt="2" custScaleX="101307" custScaleY="115529" custLinFactX="468524" custLinFactNeighborX="500000" custLinFactNeighborY="77903"/>
      <dgm:spPr>
        <a:xfrm>
          <a:off x="574430" y="1545796"/>
          <a:ext cx="1413165" cy="1611553"/>
        </a:xfrm>
        <a:prstGeom prst="rect">
          <a:avLst/>
        </a:prstGeom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F6EF5F94-4A77-42AE-A35D-38E38225927A}" type="pres">
      <dgm:prSet presAssocID="{1B3CA911-CA6E-4B8A-9C54-82E644D119FA}" presName="spaceRect" presStyleCnt="0"/>
      <dgm:spPr/>
    </dgm:pt>
    <dgm:pt modelId="{B3783490-5713-43A6-BF46-B71F265F9958}" type="pres">
      <dgm:prSet presAssocID="{1B3CA911-CA6E-4B8A-9C54-82E644D119FA}" presName="parTx" presStyleLbl="revTx" presStyleIdx="0" presStyleCnt="4" custScaleX="87952" custScaleY="71422" custLinFactNeighborX="-31692" custLinFactNeighborY="-76788">
        <dgm:presLayoutVars>
          <dgm:chMax val="0"/>
          <dgm:chPref val="0"/>
        </dgm:presLayoutVars>
      </dgm:prSet>
      <dgm:spPr/>
    </dgm:pt>
    <dgm:pt modelId="{05D04BF5-607E-4E08-8852-6A6991D93739}" type="pres">
      <dgm:prSet presAssocID="{1B3CA911-CA6E-4B8A-9C54-82E644D119FA}" presName="desTx" presStyleLbl="revTx" presStyleIdx="1" presStyleCnt="4" custScaleX="160440" custScaleY="83179" custLinFactNeighborX="-11800" custLinFactNeighborY="-21317">
        <dgm:presLayoutVars/>
      </dgm:prSet>
      <dgm:spPr/>
    </dgm:pt>
    <dgm:pt modelId="{D893E6B6-D9C0-43C7-9B12-9CC56837980A}" type="pres">
      <dgm:prSet presAssocID="{40C6521E-A0A7-4981-A265-70DF765444E2}" presName="sibTrans" presStyleCnt="0"/>
      <dgm:spPr/>
    </dgm:pt>
    <dgm:pt modelId="{74BFA7E9-9243-4727-B7CE-0A3FA410DDA0}" type="pres">
      <dgm:prSet presAssocID="{13133855-DA7A-4FED-801E-B6120607F3F0}" presName="compNode" presStyleCnt="0"/>
      <dgm:spPr/>
    </dgm:pt>
    <dgm:pt modelId="{E4E76C02-38E7-4600-9CF8-A9335F38652D}" type="pres">
      <dgm:prSet presAssocID="{13133855-DA7A-4FED-801E-B6120607F3F0}" presName="bgRect" presStyleLbl="bgShp" presStyleIdx="1" presStyleCnt="2" custScaleX="100000" custScaleY="751383" custLinFactY="-7194" custLinFactNeighborX="3461" custLinFactNeighborY="-100000"/>
      <dgm:spPr>
        <a:xfrm>
          <a:off x="437510" y="3319357"/>
          <a:ext cx="17076866" cy="2326533"/>
        </a:xfrm>
        <a:prstGeom prst="roundRect">
          <a:avLst>
            <a:gd name="adj" fmla="val 10000"/>
          </a:avLst>
        </a:prstGeom>
        <a:solidFill>
          <a:srgbClr val="468498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00AFF951-4123-4D98-84AC-58BB2CF65F22}" type="pres">
      <dgm:prSet presAssocID="{13133855-DA7A-4FED-801E-B6120607F3F0}" presName="iconRect" presStyleLbl="node1" presStyleIdx="1" presStyleCnt="2" custScaleX="488834" custScaleY="562057" custLinFactX="100000" custLinFactY="-192517" custLinFactNeighborX="197518" custLinFactNeighborY="-200000"/>
      <dgm:spPr>
        <a:xfrm>
          <a:off x="485031" y="4353164"/>
          <a:ext cx="1394934" cy="13949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7A2359B6-1DB2-4C25-8A2E-EA886255A83B}" type="pres">
      <dgm:prSet presAssocID="{13133855-DA7A-4FED-801E-B6120607F3F0}" presName="spaceRect" presStyleCnt="0"/>
      <dgm:spPr/>
    </dgm:pt>
    <dgm:pt modelId="{3F30E73E-2A06-4FC9-B19A-4150418A79DB}" type="pres">
      <dgm:prSet presAssocID="{13133855-DA7A-4FED-801E-B6120607F3F0}" presName="parTx" presStyleLbl="revTx" presStyleIdx="2" presStyleCnt="4" custLinFactY="-200000" custLinFactNeighborX="-8976" custLinFactNeighborY="-243431">
        <dgm:presLayoutVars>
          <dgm:chMax val="0"/>
          <dgm:chPref val="0"/>
        </dgm:presLayoutVars>
      </dgm:prSet>
      <dgm:spPr/>
    </dgm:pt>
    <dgm:pt modelId="{2A2A1970-4D6B-4427-99ED-C5969D16D6C7}" type="pres">
      <dgm:prSet presAssocID="{13133855-DA7A-4FED-801E-B6120607F3F0}" presName="desTx" presStyleLbl="revTx" presStyleIdx="3" presStyleCnt="4" custScaleX="139041" custScaleY="61405" custLinFactNeighborX="-5172" custLinFactNeighborY="-65169">
        <dgm:presLayoutVars/>
      </dgm:prSet>
      <dgm:spPr/>
    </dgm:pt>
  </dgm:ptLst>
  <dgm:cxnLst>
    <dgm:cxn modelId="{A1BF4A01-B9B5-4408-AAB8-3365523FE992}" type="presOf" srcId="{0A618551-27EF-47F5-8EB3-137821E87210}" destId="{2A2A1970-4D6B-4427-99ED-C5969D16D6C7}" srcOrd="0" destOrd="8" presId="urn:microsoft.com/office/officeart/2018/2/layout/IconVerticalSolidList"/>
    <dgm:cxn modelId="{EA4D3F03-79DE-48E1-A747-92F94501C28B}" srcId="{1B3CA911-CA6E-4B8A-9C54-82E644D119FA}" destId="{58496BD1-C9EB-4346-8A61-828A0EAFD7BF}" srcOrd="1" destOrd="0" parTransId="{9CFC71A4-2AB1-4230-83EE-DD39C6454188}" sibTransId="{82434999-9F7F-4263-B253-D5FC77808861}"/>
    <dgm:cxn modelId="{1AEE1111-376F-4C96-B421-F8BED06F51B5}" type="presOf" srcId="{CFA59C80-E937-40C6-80BE-4C4CEC7BE0CD}" destId="{2A2A1970-4D6B-4427-99ED-C5969D16D6C7}" srcOrd="0" destOrd="2" presId="urn:microsoft.com/office/officeart/2018/2/layout/IconVerticalSolidList"/>
    <dgm:cxn modelId="{099AE518-3EE4-4CA0-9676-253605C00A23}" srcId="{DE468BF5-D010-43B1-BBD9-855B6F5491D9}" destId="{739AB821-ACEE-40F5-80E2-450ACAE860E5}" srcOrd="6" destOrd="0" parTransId="{E860F276-9D3E-4D4E-ABFE-A65CAF72F7D5}" sibTransId="{CBD1EBAD-D8A7-46E0-8CC9-4FE67BFFC88E}"/>
    <dgm:cxn modelId="{A6FFDE1D-16DE-42A3-805D-1426B601A9CC}" type="presOf" srcId="{19C51DAF-6F17-4088-8996-E0A563D66EA5}" destId="{2A2A1970-4D6B-4427-99ED-C5969D16D6C7}" srcOrd="0" destOrd="6" presId="urn:microsoft.com/office/officeart/2018/2/layout/IconVerticalSolidList"/>
    <dgm:cxn modelId="{6197272A-2012-43E9-81D9-96879A771732}" type="presOf" srcId="{13133855-DA7A-4FED-801E-B6120607F3F0}" destId="{3F30E73E-2A06-4FC9-B19A-4150418A79DB}" srcOrd="0" destOrd="0" presId="urn:microsoft.com/office/officeart/2018/2/layout/IconVerticalSolidList"/>
    <dgm:cxn modelId="{490A142C-FAD3-4247-AD4A-0D457762C790}" type="presOf" srcId="{E892FDE7-2854-4501-8D4B-41A51E7E15A6}" destId="{2A2A1970-4D6B-4427-99ED-C5969D16D6C7}" srcOrd="0" destOrd="3" presId="urn:microsoft.com/office/officeart/2018/2/layout/IconVerticalSolidList"/>
    <dgm:cxn modelId="{E6A49C2C-D709-4A81-902E-952857204758}" srcId="{13133855-DA7A-4FED-801E-B6120607F3F0}" destId="{0A2CF76B-B399-4398-81DF-D8C6EC7E4C52}" srcOrd="3" destOrd="0" parTransId="{6C59A1EF-6F3C-47A2-BB01-58152BC3F4C4}" sibTransId="{C266AF64-51C1-4127-B5DF-F415F6A4CA76}"/>
    <dgm:cxn modelId="{E84FE436-3D0E-4960-AC8C-192D399B972C}" srcId="{DE468BF5-D010-43B1-BBD9-855B6F5491D9}" destId="{9BA0208F-AF98-43DC-A113-DC71F13EE274}" srcOrd="3" destOrd="0" parTransId="{4FCA6FA8-7165-4A3C-867D-5E26A2B6FE00}" sibTransId="{288AF5E0-7B11-4869-B47C-D8BE6CF50C35}"/>
    <dgm:cxn modelId="{223E803A-D9AD-4D3C-A975-45F2F415A632}" srcId="{DE468BF5-D010-43B1-BBD9-855B6F5491D9}" destId="{19C51DAF-6F17-4088-8996-E0A563D66EA5}" srcOrd="5" destOrd="0" parTransId="{11B03EEB-DF36-4D46-AF2B-95900DAB88F2}" sibTransId="{3BAD42D6-5DF6-44D2-A913-350335800062}"/>
    <dgm:cxn modelId="{EEB78C5B-A2A7-40E5-90C6-C795E88A3A34}" srcId="{1B3CA911-CA6E-4B8A-9C54-82E644D119FA}" destId="{D9BC0042-5477-433C-8719-168B97E0E6DA}" srcOrd="0" destOrd="0" parTransId="{6D0229EF-F6C1-48BA-9A7C-93D9C6BE3F94}" sibTransId="{F38F4650-2D3D-471A-9218-2FD117B9278B}"/>
    <dgm:cxn modelId="{83502E5C-3C70-45FC-8F4D-E89D9F9F4536}" srcId="{1B3CA911-CA6E-4B8A-9C54-82E644D119FA}" destId="{D811F760-874F-4EB8-8791-C4DBDFC617AB}" srcOrd="2" destOrd="0" parTransId="{E30FDFEB-5BF0-43CD-8F40-35BC5A354935}" sibTransId="{030E6ED6-1E7D-4CC2-A8B0-5AB13C1F2E5D}"/>
    <dgm:cxn modelId="{56AE1E41-3C4B-4EBE-B47F-D1A4722DECB0}" type="presOf" srcId="{F8F8741E-2A97-4C8D-B6EC-F9E7C9C83DE9}" destId="{DBE90E37-4916-4D2E-99D0-AC783E98B250}" srcOrd="0" destOrd="0" presId="urn:microsoft.com/office/officeart/2018/2/layout/IconVerticalSolidList"/>
    <dgm:cxn modelId="{4497AD41-5D02-4C31-B9BB-95AB4717A31B}" type="presOf" srcId="{58496BD1-C9EB-4346-8A61-828A0EAFD7BF}" destId="{05D04BF5-607E-4E08-8852-6A6991D93739}" srcOrd="0" destOrd="1" presId="urn:microsoft.com/office/officeart/2018/2/layout/IconVerticalSolidList"/>
    <dgm:cxn modelId="{03ADD741-A2EC-4546-97CD-39B707F48213}" srcId="{DE468BF5-D010-43B1-BBD9-855B6F5491D9}" destId="{03BFC436-2842-4EC5-8D6E-FCB7585633B8}" srcOrd="4" destOrd="0" parTransId="{047EB60C-A32E-4D5E-9C64-782A89422834}" sibTransId="{34B5BE67-A7E9-4AD6-8700-060469482B72}"/>
    <dgm:cxn modelId="{E731086A-DE8D-4E19-A61B-BF42AF10251D}" type="presOf" srcId="{3542FADB-D806-4ADA-92F4-75CDD2DDF35F}" destId="{2A2A1970-4D6B-4427-99ED-C5969D16D6C7}" srcOrd="0" destOrd="12" presId="urn:microsoft.com/office/officeart/2018/2/layout/IconVerticalSolidList"/>
    <dgm:cxn modelId="{1B651A4A-EDFE-45AE-8E20-0A3962AA6E33}" srcId="{DE468BF5-D010-43B1-BBD9-855B6F5491D9}" destId="{F480A5A3-283C-48CB-AF46-632490CEFA90}" srcOrd="0" destOrd="0" parTransId="{45D9FD40-7D5A-4EAD-8EF0-8E22CB4436F2}" sibTransId="{0DFB1C54-817C-432D-A0B3-C80CA3181C8F}"/>
    <dgm:cxn modelId="{EBB6C84C-796E-43D3-B5E5-EDC784B5EAC9}" type="presOf" srcId="{D9BC0042-5477-433C-8719-168B97E0E6DA}" destId="{05D04BF5-607E-4E08-8852-6A6991D93739}" srcOrd="0" destOrd="0" presId="urn:microsoft.com/office/officeart/2018/2/layout/IconVerticalSolidList"/>
    <dgm:cxn modelId="{B0C2314D-BB08-480E-9F6F-366B3804B0C3}" srcId="{13133855-DA7A-4FED-801E-B6120607F3F0}" destId="{5C044610-B144-443B-B092-C516CF9E6CBC}" srcOrd="6" destOrd="0" parTransId="{0FDC9D0E-DBFA-43D8-BC9D-0911B5CE9999}" sibTransId="{54483036-D0CD-4F53-ABA8-747AF3913816}"/>
    <dgm:cxn modelId="{F208F64F-C221-4ABD-B7F9-647FBB5972CF}" srcId="{13133855-DA7A-4FED-801E-B6120607F3F0}" destId="{32630E2A-C8B3-46E0-AE36-F2DB1CB087D6}" srcOrd="4" destOrd="0" parTransId="{67066D19-3545-455D-9A74-34749C4670F3}" sibTransId="{5778E686-F047-4F43-A808-369B1F2F88FB}"/>
    <dgm:cxn modelId="{36C17F51-0329-45E7-9283-2CCFCE2BDB74}" type="presOf" srcId="{0A2CF76B-B399-4398-81DF-D8C6EC7E4C52}" destId="{2A2A1970-4D6B-4427-99ED-C5969D16D6C7}" srcOrd="0" destOrd="10" presId="urn:microsoft.com/office/officeart/2018/2/layout/IconVerticalSolidList"/>
    <dgm:cxn modelId="{8CFDAD52-E43F-4719-986B-E2B0667C2DB9}" srcId="{13133855-DA7A-4FED-801E-B6120607F3F0}" destId="{0A618551-27EF-47F5-8EB3-137821E87210}" srcOrd="1" destOrd="0" parTransId="{E5F78587-DDEC-4CB7-9BE3-87AD81E126DE}" sibTransId="{D244F814-4BB6-4DDF-AC38-B32F62A317DC}"/>
    <dgm:cxn modelId="{8049F653-44A3-4671-B03F-4502B819EBB4}" type="presOf" srcId="{D51FD1FB-585B-4C9D-8AAA-7B3F64CEB07E}" destId="{2A2A1970-4D6B-4427-99ED-C5969D16D6C7}" srcOrd="0" destOrd="9" presId="urn:microsoft.com/office/officeart/2018/2/layout/IconVerticalSolidList"/>
    <dgm:cxn modelId="{7027DB54-1B73-43CC-A0CD-0BAADA495F30}" type="presOf" srcId="{D811F760-874F-4EB8-8791-C4DBDFC617AB}" destId="{05D04BF5-607E-4E08-8852-6A6991D93739}" srcOrd="0" destOrd="2" presId="urn:microsoft.com/office/officeart/2018/2/layout/IconVerticalSolidList"/>
    <dgm:cxn modelId="{D5D9477B-2379-4ECF-A70A-6E6B6D8E52CB}" srcId="{13133855-DA7A-4FED-801E-B6120607F3F0}" destId="{3542FADB-D806-4ADA-92F4-75CDD2DDF35F}" srcOrd="5" destOrd="0" parTransId="{26DE6EE1-6EAE-42F0-A365-49F395855143}" sibTransId="{073A874E-567A-4F07-9C67-889CBA8F1856}"/>
    <dgm:cxn modelId="{E099867B-D938-4296-951D-C5CACC2FC64F}" type="presOf" srcId="{DE468BF5-D010-43B1-BBD9-855B6F5491D9}" destId="{2A2A1970-4D6B-4427-99ED-C5969D16D6C7}" srcOrd="0" destOrd="0" presId="urn:microsoft.com/office/officeart/2018/2/layout/IconVerticalSolidList"/>
    <dgm:cxn modelId="{2734129D-C651-4779-B419-58BBEA737D73}" type="presOf" srcId="{9BA0208F-AF98-43DC-A113-DC71F13EE274}" destId="{2A2A1970-4D6B-4427-99ED-C5969D16D6C7}" srcOrd="0" destOrd="4" presId="urn:microsoft.com/office/officeart/2018/2/layout/IconVerticalSolidList"/>
    <dgm:cxn modelId="{CA937FB5-05D5-4879-846F-ACA2A72E9BD0}" type="presOf" srcId="{32630E2A-C8B3-46E0-AE36-F2DB1CB087D6}" destId="{2A2A1970-4D6B-4427-99ED-C5969D16D6C7}" srcOrd="0" destOrd="11" presId="urn:microsoft.com/office/officeart/2018/2/layout/IconVerticalSolidList"/>
    <dgm:cxn modelId="{17BA47B6-384C-4E66-A2AC-DD26F3156C8A}" type="presOf" srcId="{739AB821-ACEE-40F5-80E2-450ACAE860E5}" destId="{2A2A1970-4D6B-4427-99ED-C5969D16D6C7}" srcOrd="0" destOrd="7" presId="urn:microsoft.com/office/officeart/2018/2/layout/IconVerticalSolidList"/>
    <dgm:cxn modelId="{F16F00BA-D217-435A-A944-852B24931FC0}" srcId="{F8F8741E-2A97-4C8D-B6EC-F9E7C9C83DE9}" destId="{13133855-DA7A-4FED-801E-B6120607F3F0}" srcOrd="1" destOrd="0" parTransId="{2938B8F4-7E0B-4BA3-8F80-87DD9A9D18AD}" sibTransId="{48BEB61F-03C4-4848-B6C1-A5A4378A18EF}"/>
    <dgm:cxn modelId="{2A5442BF-DFA4-463E-AF57-C8A2C5E47E5E}" type="presOf" srcId="{5C044610-B144-443B-B092-C516CF9E6CBC}" destId="{2A2A1970-4D6B-4427-99ED-C5969D16D6C7}" srcOrd="0" destOrd="13" presId="urn:microsoft.com/office/officeart/2018/2/layout/IconVerticalSolidList"/>
    <dgm:cxn modelId="{3E002EC5-9930-40C1-B46B-57CAEC0C0A3A}" srcId="{DE468BF5-D010-43B1-BBD9-855B6F5491D9}" destId="{E892FDE7-2854-4501-8D4B-41A51E7E15A6}" srcOrd="2" destOrd="0" parTransId="{17E868BB-C992-42D8-BC6B-70C8440FD5FE}" sibTransId="{5081D953-DE0C-420C-AD11-A40F7DD27788}"/>
    <dgm:cxn modelId="{F340AEC9-FA98-4466-82D5-F130BE5091E1}" type="presOf" srcId="{F480A5A3-283C-48CB-AF46-632490CEFA90}" destId="{2A2A1970-4D6B-4427-99ED-C5969D16D6C7}" srcOrd="0" destOrd="1" presId="urn:microsoft.com/office/officeart/2018/2/layout/IconVerticalSolidList"/>
    <dgm:cxn modelId="{273F22CF-A52C-4E74-8841-B843EDA046CA}" srcId="{13133855-DA7A-4FED-801E-B6120607F3F0}" destId="{D51FD1FB-585B-4C9D-8AAA-7B3F64CEB07E}" srcOrd="2" destOrd="0" parTransId="{9CCA3947-0A0C-4733-B414-8DC91E01F1BC}" sibTransId="{00618988-01D4-4973-9155-10EF676A3613}"/>
    <dgm:cxn modelId="{E571DDD0-0301-466B-A6CE-852A7904A797}" type="presOf" srcId="{1B3CA911-CA6E-4B8A-9C54-82E644D119FA}" destId="{B3783490-5713-43A6-BF46-B71F265F9958}" srcOrd="0" destOrd="0" presId="urn:microsoft.com/office/officeart/2018/2/layout/IconVerticalSolidList"/>
    <dgm:cxn modelId="{CBB03DE1-E81F-41DD-B0FA-0E8E21B33FAE}" srcId="{13133855-DA7A-4FED-801E-B6120607F3F0}" destId="{DE468BF5-D010-43B1-BBD9-855B6F5491D9}" srcOrd="0" destOrd="0" parTransId="{A1ADDD8B-0B8D-4FB8-910C-C9A599CC920B}" sibTransId="{B1317FCA-1B52-4E2B-A0A7-6B6F85868379}"/>
    <dgm:cxn modelId="{70CC59F8-2ED7-42B2-8320-7B4812D096D3}" type="presOf" srcId="{03BFC436-2842-4EC5-8D6E-FCB7585633B8}" destId="{2A2A1970-4D6B-4427-99ED-C5969D16D6C7}" srcOrd="0" destOrd="5" presId="urn:microsoft.com/office/officeart/2018/2/layout/IconVerticalSolidList"/>
    <dgm:cxn modelId="{4723DFFC-4F9A-4681-A0A1-2B8C85AFBFC8}" srcId="{DE468BF5-D010-43B1-BBD9-855B6F5491D9}" destId="{CFA59C80-E937-40C6-80BE-4C4CEC7BE0CD}" srcOrd="1" destOrd="0" parTransId="{ACB97C35-A63F-4C90-B75F-04D8B5498E21}" sibTransId="{C1C5F861-CBA9-4C82-828D-2AE21217B0C1}"/>
    <dgm:cxn modelId="{5AEB95FD-75AC-4086-94FC-81F06A73257A}" srcId="{F8F8741E-2A97-4C8D-B6EC-F9E7C9C83DE9}" destId="{1B3CA911-CA6E-4B8A-9C54-82E644D119FA}" srcOrd="0" destOrd="0" parTransId="{B850CFF9-E455-4446-868E-C76FEF25AC64}" sibTransId="{40C6521E-A0A7-4981-A265-70DF765444E2}"/>
    <dgm:cxn modelId="{5C05A5FB-2EDA-4DBA-8AE9-F6FF1026C70B}" type="presParOf" srcId="{DBE90E37-4916-4D2E-99D0-AC783E98B250}" destId="{4C254B45-5DA1-4FDF-8506-02BFFE89BFCE}" srcOrd="0" destOrd="0" presId="urn:microsoft.com/office/officeart/2018/2/layout/IconVerticalSolidList"/>
    <dgm:cxn modelId="{8CF15E2C-5299-44A0-9CB5-9708B4384212}" type="presParOf" srcId="{4C254B45-5DA1-4FDF-8506-02BFFE89BFCE}" destId="{CEC41DE6-5AE6-4A00-9A0E-D8019FED004C}" srcOrd="0" destOrd="0" presId="urn:microsoft.com/office/officeart/2018/2/layout/IconVerticalSolidList"/>
    <dgm:cxn modelId="{BB01C03C-122F-48E6-BB2A-EBDCAB38C1EC}" type="presParOf" srcId="{4C254B45-5DA1-4FDF-8506-02BFFE89BFCE}" destId="{7FE92C83-3A4D-42E4-979C-0B247CB32AE6}" srcOrd="1" destOrd="0" presId="urn:microsoft.com/office/officeart/2018/2/layout/IconVerticalSolidList"/>
    <dgm:cxn modelId="{3578D0D3-7B4D-4424-8E7E-86FCFB3737EA}" type="presParOf" srcId="{4C254B45-5DA1-4FDF-8506-02BFFE89BFCE}" destId="{F6EF5F94-4A77-42AE-A35D-38E38225927A}" srcOrd="2" destOrd="0" presId="urn:microsoft.com/office/officeart/2018/2/layout/IconVerticalSolidList"/>
    <dgm:cxn modelId="{849BDE80-F243-4968-AD2A-0C3324A39F9F}" type="presParOf" srcId="{4C254B45-5DA1-4FDF-8506-02BFFE89BFCE}" destId="{B3783490-5713-43A6-BF46-B71F265F9958}" srcOrd="3" destOrd="0" presId="urn:microsoft.com/office/officeart/2018/2/layout/IconVerticalSolidList"/>
    <dgm:cxn modelId="{DDEE4407-C474-4D0A-8869-1FE4EC4760D3}" type="presParOf" srcId="{4C254B45-5DA1-4FDF-8506-02BFFE89BFCE}" destId="{05D04BF5-607E-4E08-8852-6A6991D93739}" srcOrd="4" destOrd="0" presId="urn:microsoft.com/office/officeart/2018/2/layout/IconVerticalSolidList"/>
    <dgm:cxn modelId="{07486EFA-B6D4-4760-AA26-397ABD587A2E}" type="presParOf" srcId="{DBE90E37-4916-4D2E-99D0-AC783E98B250}" destId="{D893E6B6-D9C0-43C7-9B12-9CC56837980A}" srcOrd="1" destOrd="0" presId="urn:microsoft.com/office/officeart/2018/2/layout/IconVerticalSolidList"/>
    <dgm:cxn modelId="{72523893-D587-48CD-B35B-90B36CE43B69}" type="presParOf" srcId="{DBE90E37-4916-4D2E-99D0-AC783E98B250}" destId="{74BFA7E9-9243-4727-B7CE-0A3FA410DDA0}" srcOrd="2" destOrd="0" presId="urn:microsoft.com/office/officeart/2018/2/layout/IconVerticalSolidList"/>
    <dgm:cxn modelId="{B070ABBA-CAB7-4558-917C-924B768F9307}" type="presParOf" srcId="{74BFA7E9-9243-4727-B7CE-0A3FA410DDA0}" destId="{E4E76C02-38E7-4600-9CF8-A9335F38652D}" srcOrd="0" destOrd="0" presId="urn:microsoft.com/office/officeart/2018/2/layout/IconVerticalSolidList"/>
    <dgm:cxn modelId="{21B5C243-CCF2-4F64-A40B-2643D08F838B}" type="presParOf" srcId="{74BFA7E9-9243-4727-B7CE-0A3FA410DDA0}" destId="{00AFF951-4123-4D98-84AC-58BB2CF65F22}" srcOrd="1" destOrd="0" presId="urn:microsoft.com/office/officeart/2018/2/layout/IconVerticalSolidList"/>
    <dgm:cxn modelId="{54B7E6A1-42A0-48CE-94D0-CF6AE81D7E9E}" type="presParOf" srcId="{74BFA7E9-9243-4727-B7CE-0A3FA410DDA0}" destId="{7A2359B6-1DB2-4C25-8A2E-EA886255A83B}" srcOrd="2" destOrd="0" presId="urn:microsoft.com/office/officeart/2018/2/layout/IconVerticalSolidList"/>
    <dgm:cxn modelId="{516734D8-9482-4A7E-802C-4D60EA05ECE5}" type="presParOf" srcId="{74BFA7E9-9243-4727-B7CE-0A3FA410DDA0}" destId="{3F30E73E-2A06-4FC9-B19A-4150418A79DB}" srcOrd="3" destOrd="0" presId="urn:microsoft.com/office/officeart/2018/2/layout/IconVerticalSolidList"/>
    <dgm:cxn modelId="{9CDFDACE-3004-4F32-B7BA-4D2030DD533B}" type="presParOf" srcId="{74BFA7E9-9243-4727-B7CE-0A3FA410DDA0}" destId="{2A2A1970-4D6B-4427-99ED-C5969D16D6C7}" srcOrd="4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41DE6-5AE6-4A00-9A0E-D8019FED004C}">
      <dsp:nvSpPr>
        <dsp:cNvPr id="0" name=""/>
        <dsp:cNvSpPr/>
      </dsp:nvSpPr>
      <dsp:spPr>
        <a:xfrm>
          <a:off x="-8725" y="35624"/>
          <a:ext cx="17959817" cy="7101769"/>
        </a:xfrm>
        <a:prstGeom prst="roundRect">
          <a:avLst>
            <a:gd name="adj" fmla="val 10000"/>
          </a:avLst>
        </a:prstGeom>
        <a:solidFill>
          <a:srgbClr val="468498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92C83-3A4D-42E4-979C-0B247CB32AE6}">
      <dsp:nvSpPr>
        <dsp:cNvPr id="0" name=""/>
        <dsp:cNvSpPr/>
      </dsp:nvSpPr>
      <dsp:spPr>
        <a:xfrm>
          <a:off x="98966" y="1577836"/>
          <a:ext cx="2823635" cy="30032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3783490-5713-43A6-BF46-B71F265F9958}">
      <dsp:nvSpPr>
        <dsp:cNvPr id="0" name=""/>
        <dsp:cNvSpPr/>
      </dsp:nvSpPr>
      <dsp:spPr>
        <a:xfrm>
          <a:off x="0" y="0"/>
          <a:ext cx="8981515" cy="2169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057" tIns="241057" rIns="241057" bIns="241057" numCol="1" spcCol="1270" anchor="ctr" anchorCtr="0">
          <a:noAutofit/>
        </a:bodyPr>
        <a:lstStyle/>
        <a:p>
          <a:pPr marL="0" lvl="0" indent="0" algn="l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i="0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 panose="020B0502020104020203"/>
              <a:ea typeface="+mn-ea"/>
              <a:cs typeface="+mn-cs"/>
            </a:rPr>
            <a:t>SP&amp;R MODULE ENHANCEMENT </a:t>
          </a:r>
          <a:endParaRPr lang="en-US" sz="4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 panose="020B0502020104020203"/>
            <a:ea typeface="+mn-ea"/>
            <a:cs typeface="+mn-cs"/>
          </a:endParaRPr>
        </a:p>
      </dsp:txBody>
      <dsp:txXfrm>
        <a:off x="0" y="0"/>
        <a:ext cx="8981515" cy="2169851"/>
      </dsp:txXfrm>
    </dsp:sp>
    <dsp:sp modelId="{05D04BF5-607E-4E08-8852-6A6991D93739}">
      <dsp:nvSpPr>
        <dsp:cNvPr id="0" name=""/>
        <dsp:cNvSpPr/>
      </dsp:nvSpPr>
      <dsp:spPr>
        <a:xfrm>
          <a:off x="5386073" y="0"/>
          <a:ext cx="13968848" cy="7985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544" tIns="252544" rIns="252544" bIns="25254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 marL="285750" lvl="1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Prepare submission data early and avoid last-minute information capturing</a:t>
          </a:r>
        </a:p>
        <a:p>
          <a:pPr marL="285750" lvl="1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Training Intervention</a:t>
          </a:r>
        </a:p>
        <a:p>
          <a:pPr marL="285750" lvl="1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Employee data</a:t>
          </a:r>
        </a:p>
        <a:p>
          <a:pPr marL="285750" lvl="1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Training Planned / Implemented</a:t>
          </a:r>
        </a:p>
        <a:p>
          <a:pPr marL="285750" lvl="1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Retrieve previous years’ submission data, therefore allowing stakeholders to update information and capture less data.</a:t>
          </a:r>
          <a:endParaRPr lang="en-US" sz="28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 marL="285750" lvl="1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More training and support on Excel capturing</a:t>
          </a:r>
        </a:p>
        <a:p>
          <a:pPr marL="285750" lvl="1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Single update for one profile on multiple modules</a:t>
          </a:r>
          <a:endParaRPr lang="en-US" sz="28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>
            <a:lnSpc>
              <a:spcPct val="100000"/>
            </a:lnSpc>
            <a:spcBef>
              <a:spcPct val="0"/>
            </a:spcBef>
            <a:buNone/>
          </a:pP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>
            <a:lnSpc>
              <a:spcPct val="100000"/>
            </a:lnSpc>
            <a:spcBef>
              <a:spcPct val="0"/>
            </a:spcBef>
            <a:buNone/>
          </a:pP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>
        <a:off x="5386073" y="0"/>
        <a:ext cx="13968848" cy="79852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41DE6-5AE6-4A00-9A0E-D8019FED004C}">
      <dsp:nvSpPr>
        <dsp:cNvPr id="0" name=""/>
        <dsp:cNvSpPr/>
      </dsp:nvSpPr>
      <dsp:spPr>
        <a:xfrm rot="10622265" flipH="1" flipV="1">
          <a:off x="4020226" y="2211673"/>
          <a:ext cx="1264913" cy="1183502"/>
        </a:xfrm>
        <a:prstGeom prst="roundRect">
          <a:avLst>
            <a:gd name="adj" fmla="val 10000"/>
          </a:avLst>
        </a:prstGeom>
        <a:solidFill>
          <a:srgbClr val="468498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92C83-3A4D-42E4-979C-0B247CB32AE6}">
      <dsp:nvSpPr>
        <dsp:cNvPr id="0" name=""/>
        <dsp:cNvSpPr/>
      </dsp:nvSpPr>
      <dsp:spPr>
        <a:xfrm>
          <a:off x="3787754" y="709504"/>
          <a:ext cx="522166" cy="5954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3783490-5713-43A6-BF46-B71F265F9958}">
      <dsp:nvSpPr>
        <dsp:cNvPr id="0" name=""/>
        <dsp:cNvSpPr/>
      </dsp:nvSpPr>
      <dsp:spPr>
        <a:xfrm>
          <a:off x="0" y="0"/>
          <a:ext cx="6172796" cy="478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76" tIns="70976" rIns="70976" bIns="7097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 panose="020B0502020104020203"/>
            <a:ea typeface="+mn-ea"/>
            <a:cs typeface="+mn-cs"/>
          </a:endParaRPr>
        </a:p>
      </dsp:txBody>
      <dsp:txXfrm>
        <a:off x="0" y="0"/>
        <a:ext cx="6172796" cy="478982"/>
      </dsp:txXfrm>
    </dsp:sp>
    <dsp:sp modelId="{05D04BF5-607E-4E08-8852-6A6991D93739}">
      <dsp:nvSpPr>
        <dsp:cNvPr id="0" name=""/>
        <dsp:cNvSpPr/>
      </dsp:nvSpPr>
      <dsp:spPr>
        <a:xfrm>
          <a:off x="2973825" y="36328"/>
          <a:ext cx="13907798" cy="649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659" tIns="82659" rIns="82659" bIns="8265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>
            <a:lnSpc>
              <a:spcPct val="100000"/>
            </a:lnSpc>
            <a:spcBef>
              <a:spcPct val="0"/>
            </a:spcBef>
            <a:buNone/>
          </a:pP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>
            <a:lnSpc>
              <a:spcPct val="100000"/>
            </a:lnSpc>
            <a:spcBef>
              <a:spcPct val="0"/>
            </a:spcBef>
            <a:buNone/>
          </a:pP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>
        <a:off x="2973825" y="36328"/>
        <a:ext cx="13907798" cy="649655"/>
      </dsp:txXfrm>
    </dsp:sp>
    <dsp:sp modelId="{E4E76C02-38E7-4600-9CF8-A9335F38652D}">
      <dsp:nvSpPr>
        <dsp:cNvPr id="0" name=""/>
        <dsp:cNvSpPr/>
      </dsp:nvSpPr>
      <dsp:spPr>
        <a:xfrm>
          <a:off x="0" y="427178"/>
          <a:ext cx="17732829" cy="7041554"/>
        </a:xfrm>
        <a:prstGeom prst="roundRect">
          <a:avLst>
            <a:gd name="adj" fmla="val 10000"/>
          </a:avLst>
        </a:prstGeom>
        <a:solidFill>
          <a:srgbClr val="468498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AFF951-4123-4D98-84AC-58BB2CF65F22}">
      <dsp:nvSpPr>
        <dsp:cNvPr id="0" name=""/>
        <dsp:cNvSpPr/>
      </dsp:nvSpPr>
      <dsp:spPr>
        <a:xfrm>
          <a:off x="329186" y="1480863"/>
          <a:ext cx="2519598" cy="28970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F30E73E-2A06-4FC9-B19A-4150418A79DB}">
      <dsp:nvSpPr>
        <dsp:cNvPr id="0" name=""/>
        <dsp:cNvSpPr/>
      </dsp:nvSpPr>
      <dsp:spPr>
        <a:xfrm>
          <a:off x="0" y="328352"/>
          <a:ext cx="7979773" cy="937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181" tIns="99181" rIns="99181" bIns="99181" numCol="1" spcCol="1270" anchor="ctr" anchorCtr="0">
          <a:noAutofit/>
        </a:bodyPr>
        <a:lstStyle/>
        <a:p>
          <a:pPr marL="0" lvl="0" indent="0" algn="l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i="0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 panose="020B0502020104020203"/>
              <a:ea typeface="+mn-ea"/>
              <a:cs typeface="+mn-cs"/>
            </a:rPr>
            <a:t>QA  MODULE ENHANCEMENT </a:t>
          </a:r>
          <a:endParaRPr lang="en-ZA" sz="4000" b="1" i="0" kern="1200" baseline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 panose="020B0502020104020203"/>
            <a:ea typeface="+mn-ea"/>
            <a:cs typeface="+mn-cs"/>
          </a:endParaRPr>
        </a:p>
      </dsp:txBody>
      <dsp:txXfrm>
        <a:off x="0" y="328352"/>
        <a:ext cx="7979773" cy="937145"/>
      </dsp:txXfrm>
    </dsp:sp>
    <dsp:sp modelId="{2A2A1970-4D6B-4427-99ED-C5969D16D6C7}">
      <dsp:nvSpPr>
        <dsp:cNvPr id="0" name=""/>
        <dsp:cNvSpPr/>
      </dsp:nvSpPr>
      <dsp:spPr>
        <a:xfrm>
          <a:off x="6435984" y="4219461"/>
          <a:ext cx="12052818" cy="354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021" tIns="61021" rIns="61021" bIns="6102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0" lvl="0" indent="0" algn="just" defTabSz="711200">
            <a:lnSpc>
              <a:spcPct val="20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285750" lvl="1" indent="-285750" algn="just" defTabSz="12446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Registration of Assessor and Moderator currently online</a:t>
          </a:r>
        </a:p>
        <a:p>
          <a:pPr marL="285750" lvl="1" indent="-285750" algn="just" defTabSz="12446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Application for accreditation for SDP’s online </a:t>
          </a:r>
        </a:p>
        <a:p>
          <a:pPr marL="285750" lvl="1" indent="-285750" algn="just" defTabSz="12446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Send Notifications for Registrations expiring 6 months before.</a:t>
          </a:r>
          <a:endParaRPr lang="en-US" sz="28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285750" lvl="1" indent="-285750" algn="just" defTabSz="12446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Learner’s supporting documents verification </a:t>
          </a:r>
          <a:endParaRPr lang="en-US" sz="28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285750" lvl="1" indent="-285750" algn="just" defTabSz="12446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Capture OFO aligned to qualification </a:t>
          </a:r>
        </a:p>
        <a:p>
          <a:pPr marL="285750" lvl="1" indent="-285750" algn="just" defTabSz="12446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Auto enroll learners which are verified when creating a class.</a:t>
          </a:r>
          <a:endParaRPr lang="en-ZA" sz="2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285750" lvl="1" indent="-285750" algn="just" defTabSz="12446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Allow multiple SDF Registration for both SETA Funded and Industry Funded</a:t>
          </a:r>
          <a:endParaRPr lang="en-ZA" sz="2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>
        <a:off x="6435984" y="4219461"/>
        <a:ext cx="12052818" cy="354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F288C-16B0-40A2-BEF0-AA3D5B96FB66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00963-A9AF-4992-BF55-EB147132F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52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00963-A9AF-4992-BF55-EB147132F8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47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00963-A9AF-4992-BF55-EB147132F8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58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00963-A9AF-4992-BF55-EB147132F8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25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00963-A9AF-4992-BF55-EB147132F8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1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69801" y="4628647"/>
            <a:ext cx="16948398" cy="500722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1787" y="1530648"/>
            <a:ext cx="16490324" cy="885483"/>
          </a:xfrm>
          <a:effectLst/>
        </p:spPr>
        <p:txBody>
          <a:bodyPr anchor="b">
            <a:normAutofit/>
          </a:bodyPr>
          <a:lstStyle>
            <a:lvl1pPr>
              <a:defRPr sz="4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1787" y="2527110"/>
            <a:ext cx="16490319" cy="88548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all">
                <a:solidFill>
                  <a:schemeClr val="accent5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7B3B-6978-4EBD-AAF3-8B63D95AEF91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468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88" y="1053235"/>
            <a:ext cx="16544424" cy="7284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789" y="3511296"/>
            <a:ext cx="16544423" cy="54517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538A-0292-46ED-A96E-C8D6395DC5B5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064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671726" y="7712962"/>
            <a:ext cx="16936290" cy="1888241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90" y="3590926"/>
            <a:ext cx="16544423" cy="3221201"/>
          </a:xfrm>
        </p:spPr>
        <p:txBody>
          <a:bodyPr anchor="b">
            <a:normAutofit/>
          </a:bodyPr>
          <a:lstStyle>
            <a:lvl1pPr algn="l">
              <a:defRPr sz="54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1789" y="6812126"/>
            <a:ext cx="16544423" cy="900834"/>
          </a:xfrm>
        </p:spPr>
        <p:txBody>
          <a:bodyPr anchor="t">
            <a:normAutofit/>
          </a:bodyPr>
          <a:lstStyle>
            <a:lvl1pPr marL="0" indent="0" algn="l">
              <a:buNone/>
              <a:defRPr sz="2700" cap="all">
                <a:solidFill>
                  <a:schemeClr val="accent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604D1-03DD-45C4-9BA3-2A5DAF396BD9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89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90" y="1094487"/>
            <a:ext cx="16544424" cy="72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1790" y="3342005"/>
            <a:ext cx="7792151" cy="544957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4059" y="3342005"/>
            <a:ext cx="7792154" cy="544957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7861-FB0C-4571-A08E-C3370D6E3F1C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618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1790" y="1094488"/>
            <a:ext cx="16544424" cy="8300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1787" y="3376337"/>
            <a:ext cx="7792154" cy="836676"/>
          </a:xfrm>
        </p:spPr>
        <p:txBody>
          <a:bodyPr anchor="ctr">
            <a:noAutofit/>
          </a:bodyPr>
          <a:lstStyle>
            <a:lvl1pPr marL="0" indent="0">
              <a:buNone/>
              <a:defRPr sz="3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1791" y="4389079"/>
            <a:ext cx="7792149" cy="44024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24059" y="3376339"/>
            <a:ext cx="7792155" cy="830060"/>
          </a:xfrm>
        </p:spPr>
        <p:txBody>
          <a:bodyPr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3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24056" y="4389079"/>
            <a:ext cx="7792157" cy="44024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F630-ED52-47E4-BF33-E6B4750200D1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162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63841" y="1094488"/>
            <a:ext cx="16544424" cy="757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884E-AFAD-4835-8CDF-E84F5CB5FDC9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661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E273-D6B9-48A8-A34A-D519FC637EBC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726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671726" y="901801"/>
            <a:ext cx="5524085" cy="872321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786" y="1400176"/>
            <a:ext cx="4547778" cy="2583629"/>
          </a:xfrm>
        </p:spPr>
        <p:txBody>
          <a:bodyPr anchor="b">
            <a:normAutofit/>
          </a:bodyPr>
          <a:lstStyle>
            <a:lvl1pPr algn="l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1393" y="1769744"/>
            <a:ext cx="9976487" cy="6987324"/>
          </a:xfrm>
        </p:spPr>
        <p:txBody>
          <a:bodyPr anchor="ctr">
            <a:normAutofit/>
          </a:bodyPr>
          <a:lstStyle>
            <a:lvl1pPr>
              <a:defRPr sz="3000">
                <a:solidFill>
                  <a:schemeClr val="tx2"/>
                </a:solidFill>
              </a:defRPr>
            </a:lvl1pPr>
            <a:lvl2pPr>
              <a:defRPr sz="27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100">
                <a:solidFill>
                  <a:schemeClr val="tx2"/>
                </a:solidFill>
              </a:defRPr>
            </a:lvl4pPr>
            <a:lvl5pPr>
              <a:defRPr sz="2100">
                <a:solidFill>
                  <a:schemeClr val="tx2"/>
                </a:solidFill>
              </a:defRPr>
            </a:lvl5pPr>
            <a:lvl6pPr>
              <a:defRPr sz="2100">
                <a:solidFill>
                  <a:schemeClr val="tx2"/>
                </a:solidFill>
              </a:defRPr>
            </a:lvl6pPr>
            <a:lvl7pPr>
              <a:defRPr sz="2100">
                <a:solidFill>
                  <a:schemeClr val="tx2"/>
                </a:solidFill>
              </a:defRPr>
            </a:lvl7pPr>
            <a:lvl8pPr>
              <a:defRPr sz="2100">
                <a:solidFill>
                  <a:schemeClr val="tx2"/>
                </a:solidFill>
              </a:defRPr>
            </a:lvl8pPr>
            <a:lvl9pPr>
              <a:defRPr sz="21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1786" y="4254981"/>
            <a:ext cx="4547778" cy="4502088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685800" indent="0">
              <a:buNone/>
              <a:defRPr sz="165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08927" y="9685375"/>
            <a:ext cx="4267199" cy="547688"/>
          </a:xfrm>
        </p:spPr>
        <p:txBody>
          <a:bodyPr/>
          <a:lstStyle/>
          <a:p>
            <a:fld id="{3F749265-8EBC-4D7D-8FDA-17D296DD635E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1788" y="9678886"/>
            <a:ext cx="10375815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37450" y="9685375"/>
            <a:ext cx="1578765" cy="547688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85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90" y="7040084"/>
            <a:ext cx="16544424" cy="850107"/>
          </a:xfrm>
        </p:spPr>
        <p:txBody>
          <a:bodyPr anchor="b">
            <a:normAutofit/>
          </a:bodyPr>
          <a:lstStyle>
            <a:lvl1pPr algn="l">
              <a:defRPr sz="3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1726" y="962026"/>
            <a:ext cx="16936289" cy="5476874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1789" y="7890191"/>
            <a:ext cx="16544426" cy="1497222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B4A7-8CFB-44A7-BC8F-00DFC88C483F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4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1788" y="1057687"/>
            <a:ext cx="16544424" cy="7522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1788" y="3504004"/>
            <a:ext cx="16544424" cy="547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08927" y="9635872"/>
            <a:ext cx="426719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EFA708-1389-437B-8D28-1F3705DA2BA5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1788" y="9635872"/>
            <a:ext cx="1037581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37450" y="9635872"/>
            <a:ext cx="157876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69801" y="10083692"/>
            <a:ext cx="5554980" cy="14249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2063221" y="10083692"/>
            <a:ext cx="5554980" cy="147831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362745" y="10083692"/>
            <a:ext cx="5554980" cy="1371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34F210-26F9-4B14-B85E-04CFB6429C2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8296" y="365038"/>
            <a:ext cx="2694785" cy="112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9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42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59000" indent="-459000" algn="l" defTabSz="685800" rtl="0" eaLnBrk="1" latinLnBrk="0" hangingPunct="1">
        <a:lnSpc>
          <a:spcPct val="110000"/>
        </a:lnSpc>
        <a:spcBef>
          <a:spcPct val="20000"/>
        </a:spcBef>
        <a:spcAft>
          <a:spcPts val="9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25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45000" indent="-4590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50000" indent="-4050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9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63000" indent="-3510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03000" indent="-3510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8500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33000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7500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42000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pmlearning.org.za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pmseta.endorseds.co.za/" TargetMode="Externa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ers-fpmseta.org.za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05"/>
            <a:ext cx="2741457" cy="20654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1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4" y="0"/>
            <a:ext cx="4253036" cy="2221255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6" y="9173251"/>
            <a:ext cx="2241769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0" y="9679714"/>
            <a:ext cx="1222354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638782" y="1217945"/>
            <a:ext cx="3469898" cy="1779734"/>
          </a:xfrm>
          <a:custGeom>
            <a:avLst/>
            <a:gdLst/>
            <a:ahLst/>
            <a:cxnLst/>
            <a:rect l="l" t="t" r="r" b="b"/>
            <a:pathLst>
              <a:path w="4699386" h="1954715">
                <a:moveTo>
                  <a:pt x="0" y="0"/>
                </a:moveTo>
                <a:lnTo>
                  <a:pt x="4699386" y="0"/>
                </a:lnTo>
                <a:lnTo>
                  <a:pt x="4699386" y="1954715"/>
                </a:lnTo>
                <a:lnTo>
                  <a:pt x="0" y="19547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594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28600" y="3867619"/>
            <a:ext cx="8229600" cy="5273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758952" rtl="0" eaLnBrk="1" fontAlgn="auto" latinLnBrk="0" hangingPunct="1">
              <a:lnSpc>
                <a:spcPts val="6438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5598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MD &amp; DG STAKEHOLDER WORKSHOP 2024/25</a:t>
            </a:r>
          </a:p>
          <a:p>
            <a:pPr algn="ctr" defTabSz="758952">
              <a:lnSpc>
                <a:spcPts val="6438"/>
              </a:lnSpc>
              <a:spcAft>
                <a:spcPts val="600"/>
              </a:spcAft>
              <a:defRPr/>
            </a:pPr>
            <a:r>
              <a:rPr lang="en-US" sz="5598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IT SYSTEMS PRESENTATION</a:t>
            </a:r>
          </a:p>
          <a:p>
            <a:pPr marL="0" marR="0" lvl="0" indent="0" algn="ctr" defTabSz="758952" rtl="0" eaLnBrk="1" fontAlgn="auto" latinLnBrk="0" hangingPunct="1">
              <a:lnSpc>
                <a:spcPts val="6438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By </a:t>
            </a:r>
          </a:p>
          <a:p>
            <a:pPr marL="0" marR="0" lvl="0" indent="0" algn="ctr" defTabSz="758952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Mr. Bongani Masango (CIO) </a:t>
            </a:r>
          </a:p>
          <a:p>
            <a:pPr marL="0" marR="0" lvl="0" indent="0" algn="ctr" defTabSz="758952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Date: February 2024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A77C2B-EC77-F6CB-8DB0-D754ECDBE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011" y="1801762"/>
            <a:ext cx="8979185" cy="7877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23950" y="1832029"/>
            <a:ext cx="770669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grpSp>
        <p:nvGrpSpPr>
          <p:cNvPr id="33" name="Group 33"/>
          <p:cNvGrpSpPr/>
          <p:nvPr/>
        </p:nvGrpSpPr>
        <p:grpSpPr>
          <a:xfrm>
            <a:off x="-337928" y="2387829"/>
            <a:ext cx="6534491" cy="5511342"/>
            <a:chOff x="0" y="0"/>
            <a:chExt cx="1721018" cy="1451547"/>
          </a:xfrm>
          <a:solidFill>
            <a:srgbClr val="ACBF79"/>
          </a:solidFill>
        </p:grpSpPr>
        <p:sp>
          <p:nvSpPr>
            <p:cNvPr id="34" name="Freeform 34"/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Freeform 37"/>
          <p:cNvSpPr/>
          <p:nvPr/>
        </p:nvSpPr>
        <p:spPr>
          <a:xfrm>
            <a:off x="-1038153" y="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40" name="Freeform 40"/>
          <p:cNvSpPr/>
          <p:nvPr/>
        </p:nvSpPr>
        <p:spPr>
          <a:xfrm>
            <a:off x="11727014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43" name="Freeform 43"/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46" name="Freeform 46"/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49" name="Freeform 49"/>
          <p:cNvSpPr/>
          <p:nvPr/>
        </p:nvSpPr>
        <p:spPr>
          <a:xfrm>
            <a:off x="4089434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52" name="Freeform 52"/>
          <p:cNvSpPr/>
          <p:nvPr/>
        </p:nvSpPr>
        <p:spPr>
          <a:xfrm>
            <a:off x="1685460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grpSp>
        <p:nvGrpSpPr>
          <p:cNvPr id="54" name="Group 54"/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57" name="AutoShape 57"/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58" name="AutoShape 58"/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63" name="TextBox 63"/>
          <p:cNvSpPr txBox="1"/>
          <p:nvPr/>
        </p:nvSpPr>
        <p:spPr>
          <a:xfrm>
            <a:off x="2104517" y="4154414"/>
            <a:ext cx="5816242" cy="1978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5400" b="1" dirty="0">
                <a:solidFill>
                  <a:schemeClr val="bg1"/>
                </a:solidFill>
                <a:latin typeface="+mj-lt"/>
                <a:ea typeface="MS Mincho" panose="02020609040205080304" pitchFamily="49" charset="-128"/>
                <a:cs typeface="Calibri" panose="020F0502020204030204" pitchFamily="34" charset="0"/>
              </a:rPr>
              <a:t>e-QUALIFICATION UPDATE</a:t>
            </a:r>
          </a:p>
        </p:txBody>
      </p:sp>
      <p:pic>
        <p:nvPicPr>
          <p:cNvPr id="4" name="Picture 3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D6D1BFDA-EA70-9F4D-EE13-CA4ED2719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1" y="8922972"/>
            <a:ext cx="2020384" cy="14462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EE3F5D-C00D-6BDC-4324-2AD944084803}"/>
              </a:ext>
            </a:extLst>
          </p:cNvPr>
          <p:cNvSpPr txBox="1"/>
          <p:nvPr/>
        </p:nvSpPr>
        <p:spPr>
          <a:xfrm>
            <a:off x="8992253" y="585287"/>
            <a:ext cx="8997384" cy="84835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2400" b="1" u="none" kern="1200" noProof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  <a:ea typeface="+mn-ea"/>
                <a:cs typeface="+mn-cs"/>
              </a:rPr>
              <a:t>Background, Status and Progress </a:t>
            </a:r>
            <a:endParaRPr lang="en-ZA" sz="240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endParaRP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  <a:ea typeface="+mn-ea"/>
                <a:cs typeface="+mn-cs"/>
              </a:rPr>
              <a:t>FP&amp;M SETA has deployed a value-add e-qualifications solution that will assist stakeholders in conducting blended learning, online assessment, moderation, and content upload</a:t>
            </a:r>
            <a:endParaRPr lang="en-US" sz="24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endParaRP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kern="1200" noProof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  <a:ea typeface="+mn-ea"/>
                <a:cs typeface="+mn-cs"/>
              </a:rPr>
              <a:t>SDP can manage learners and documentation on the solution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  <a:ea typeface="+mn-ea"/>
                <a:cs typeface="+mn-cs"/>
              </a:rPr>
              <a:t>Registered occupational qualifications are being digitized and uploaded on the platform</a:t>
            </a:r>
            <a:endParaRPr lang="en-US" sz="24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endParaRP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Eleven (11</a:t>
            </a:r>
            <a:r>
              <a:rPr lang="en-US" sz="2400" kern="1200" noProof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  <a:ea typeface="+mn-ea"/>
                <a:cs typeface="+mn-cs"/>
              </a:rPr>
              <a:t>) approved Occupational Qualifications  completed and currently in continuous improvement mode 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System is accessible to unlimited </a:t>
            </a:r>
            <a:endParaRPr lang="en-US" sz="24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endParaRP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  <a:ea typeface="+mn-ea"/>
                <a:cs typeface="+mn-cs"/>
              </a:rPr>
              <a:t>PR company and Coms team </a:t>
            </a: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have completed </a:t>
            </a:r>
            <a:r>
              <a:rPr lang="en-US" sz="2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  <a:ea typeface="+mn-ea"/>
                <a:cs typeface="+mn-cs"/>
              </a:rPr>
              <a:t>reviewing content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hlinkClick r:id="rId3"/>
              </a:rPr>
              <a:t>https://fpmlearning.org.za/</a:t>
            </a:r>
            <a:endPara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79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A2AE7-3A27-CE53-E739-C980A12A1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AAF6DA62-7B3C-8427-BB4C-0B54D0CA721F}"/>
              </a:ext>
            </a:extLst>
          </p:cNvPr>
          <p:cNvSpPr/>
          <p:nvPr/>
        </p:nvSpPr>
        <p:spPr>
          <a:xfrm>
            <a:off x="1123950" y="1832029"/>
            <a:ext cx="770669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grpSp>
        <p:nvGrpSpPr>
          <p:cNvPr id="33" name="Group 33">
            <a:extLst>
              <a:ext uri="{FF2B5EF4-FFF2-40B4-BE49-F238E27FC236}">
                <a16:creationId xmlns:a16="http://schemas.microsoft.com/office/drawing/2014/main" id="{A155600E-7A08-6B8B-5E29-9B9FC4B0457A}"/>
              </a:ext>
            </a:extLst>
          </p:cNvPr>
          <p:cNvGrpSpPr/>
          <p:nvPr/>
        </p:nvGrpSpPr>
        <p:grpSpPr>
          <a:xfrm>
            <a:off x="-337928" y="2387829"/>
            <a:ext cx="6534491" cy="5511342"/>
            <a:chOff x="0" y="0"/>
            <a:chExt cx="1721018" cy="1451547"/>
          </a:xfrm>
          <a:solidFill>
            <a:srgbClr val="ACBF79"/>
          </a:solidFill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14F36385-2CFD-6BF5-BA0F-13C5B8DA9588}"/>
                </a:ext>
              </a:extLst>
            </p:cNvPr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D28E4A65-8FDF-2D52-80D0-2B098EE2C92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Freeform 37">
            <a:extLst>
              <a:ext uri="{FF2B5EF4-FFF2-40B4-BE49-F238E27FC236}">
                <a16:creationId xmlns:a16="http://schemas.microsoft.com/office/drawing/2014/main" id="{99277CDB-D3B9-1A81-760B-EEA5A5B05C46}"/>
              </a:ext>
            </a:extLst>
          </p:cNvPr>
          <p:cNvSpPr/>
          <p:nvPr/>
        </p:nvSpPr>
        <p:spPr>
          <a:xfrm>
            <a:off x="-1038153" y="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8A45F77A-F0B8-444E-789B-57A24F4A0ADF}"/>
              </a:ext>
            </a:extLst>
          </p:cNvPr>
          <p:cNvSpPr/>
          <p:nvPr/>
        </p:nvSpPr>
        <p:spPr>
          <a:xfrm>
            <a:off x="11727014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43" name="Freeform 43">
            <a:extLst>
              <a:ext uri="{FF2B5EF4-FFF2-40B4-BE49-F238E27FC236}">
                <a16:creationId xmlns:a16="http://schemas.microsoft.com/office/drawing/2014/main" id="{06F20719-DA73-0E9C-4A92-8DDED87A1504}"/>
              </a:ext>
            </a:extLst>
          </p:cNvPr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46" name="Freeform 46">
            <a:extLst>
              <a:ext uri="{FF2B5EF4-FFF2-40B4-BE49-F238E27FC236}">
                <a16:creationId xmlns:a16="http://schemas.microsoft.com/office/drawing/2014/main" id="{8598BF0A-E025-3AE0-4254-2E2F1F7693F0}"/>
              </a:ext>
            </a:extLst>
          </p:cNvPr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49" name="Freeform 49">
            <a:extLst>
              <a:ext uri="{FF2B5EF4-FFF2-40B4-BE49-F238E27FC236}">
                <a16:creationId xmlns:a16="http://schemas.microsoft.com/office/drawing/2014/main" id="{5475E4AA-723D-9E94-C282-4B6CE9D8B03F}"/>
              </a:ext>
            </a:extLst>
          </p:cNvPr>
          <p:cNvSpPr/>
          <p:nvPr/>
        </p:nvSpPr>
        <p:spPr>
          <a:xfrm>
            <a:off x="4089434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52" name="Freeform 52">
            <a:extLst>
              <a:ext uri="{FF2B5EF4-FFF2-40B4-BE49-F238E27FC236}">
                <a16:creationId xmlns:a16="http://schemas.microsoft.com/office/drawing/2014/main" id="{C52684F2-8459-155A-C8A5-AEBFFE277F68}"/>
              </a:ext>
            </a:extLst>
          </p:cNvPr>
          <p:cNvSpPr/>
          <p:nvPr/>
        </p:nvSpPr>
        <p:spPr>
          <a:xfrm>
            <a:off x="1685460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grpSp>
        <p:nvGrpSpPr>
          <p:cNvPr id="54" name="Group 54">
            <a:extLst>
              <a:ext uri="{FF2B5EF4-FFF2-40B4-BE49-F238E27FC236}">
                <a16:creationId xmlns:a16="http://schemas.microsoft.com/office/drawing/2014/main" id="{25DAC99D-6239-EE17-FDFC-78A313B54F54}"/>
              </a:ext>
            </a:extLst>
          </p:cNvPr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4802DA5B-76BE-A4D0-A363-53ECA9009820}"/>
                </a:ext>
              </a:extLst>
            </p:cNvPr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57" name="AutoShape 57">
            <a:extLst>
              <a:ext uri="{FF2B5EF4-FFF2-40B4-BE49-F238E27FC236}">
                <a16:creationId xmlns:a16="http://schemas.microsoft.com/office/drawing/2014/main" id="{5FDFA579-5C29-14B1-3533-EE44D78CA4BF}"/>
              </a:ext>
            </a:extLst>
          </p:cNvPr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58" name="AutoShape 58">
            <a:extLst>
              <a:ext uri="{FF2B5EF4-FFF2-40B4-BE49-F238E27FC236}">
                <a16:creationId xmlns:a16="http://schemas.microsoft.com/office/drawing/2014/main" id="{AE12DA6F-27DA-7C21-2127-CEB2B5FD4248}"/>
              </a:ext>
            </a:extLst>
          </p:cNvPr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63" name="TextBox 63">
            <a:extLst>
              <a:ext uri="{FF2B5EF4-FFF2-40B4-BE49-F238E27FC236}">
                <a16:creationId xmlns:a16="http://schemas.microsoft.com/office/drawing/2014/main" id="{FAA6C185-2124-B6A9-9008-CEA74FD066FF}"/>
              </a:ext>
            </a:extLst>
          </p:cNvPr>
          <p:cNvSpPr txBox="1"/>
          <p:nvPr/>
        </p:nvSpPr>
        <p:spPr>
          <a:xfrm>
            <a:off x="1828800" y="4154414"/>
            <a:ext cx="6664732" cy="30040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5400" b="1" dirty="0">
                <a:solidFill>
                  <a:schemeClr val="bg1"/>
                </a:solidFill>
                <a:latin typeface="+mj-lt"/>
                <a:ea typeface="MS Mincho" panose="02020609040205080304" pitchFamily="49" charset="-128"/>
                <a:cs typeface="Calibri" panose="020F0502020204030204" pitchFamily="34" charset="0"/>
              </a:rPr>
              <a:t>Three Months Plan</a:t>
            </a:r>
          </a:p>
          <a:p>
            <a:pPr algn="ctr">
              <a:lnSpc>
                <a:spcPts val="8000"/>
              </a:lnSpc>
            </a:pPr>
            <a:r>
              <a:rPr lang="en-US" sz="5400" b="1" dirty="0">
                <a:solidFill>
                  <a:schemeClr val="bg1"/>
                </a:solidFill>
                <a:latin typeface="+mj-lt"/>
                <a:ea typeface="MS Mincho" panose="02020609040205080304" pitchFamily="49" charset="-128"/>
                <a:cs typeface="Calibri" panose="020F0502020204030204" pitchFamily="34" charset="0"/>
              </a:rPr>
              <a:t>January – March</a:t>
            </a:r>
          </a:p>
          <a:p>
            <a:pPr algn="ctr">
              <a:lnSpc>
                <a:spcPts val="8000"/>
              </a:lnSpc>
            </a:pPr>
            <a:r>
              <a:rPr lang="en-US" sz="5400" b="1" dirty="0">
                <a:solidFill>
                  <a:schemeClr val="bg1"/>
                </a:solidFill>
                <a:latin typeface="+mj-lt"/>
                <a:ea typeface="MS Mincho" panose="02020609040205080304" pitchFamily="49" charset="-128"/>
                <a:cs typeface="Calibri" panose="020F0502020204030204" pitchFamily="34" charset="0"/>
              </a:rPr>
              <a:t> 2024</a:t>
            </a:r>
          </a:p>
        </p:txBody>
      </p:sp>
      <p:pic>
        <p:nvPicPr>
          <p:cNvPr id="4" name="Picture 3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67EFB63F-B6EF-0997-5B2A-3E4F7A7771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1" y="8922972"/>
            <a:ext cx="2020384" cy="14462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64E05F-95C9-08C6-B2AB-70DCD5E76A0A}"/>
              </a:ext>
            </a:extLst>
          </p:cNvPr>
          <p:cNvSpPr txBox="1"/>
          <p:nvPr/>
        </p:nvSpPr>
        <p:spPr>
          <a:xfrm>
            <a:off x="9053980" y="1832029"/>
            <a:ext cx="8997384" cy="774487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2400" b="1" u="none" kern="1200" noProof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  <a:ea typeface="+mn-ea"/>
                <a:cs typeface="+mn-cs"/>
              </a:rPr>
              <a:t>Three Months Plan</a:t>
            </a:r>
            <a:endParaRPr lang="en-ZA" sz="240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endParaRP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  <a:ea typeface="+mn-ea"/>
                <a:cs typeface="+mn-cs"/>
              </a:rPr>
              <a:t>Ensure effective and efficient system functionality during the MG-DG application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kern="1200" noProof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  <a:ea typeface="+mn-ea"/>
                <a:cs typeface="+mn-cs"/>
              </a:rPr>
              <a:t>Increase stakeholder support 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Increase system capacity for faster processing </a:t>
            </a:r>
            <a:endParaRPr lang="en-US" sz="24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endParaRP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kern="1200" noProof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  <a:ea typeface="+mn-ea"/>
                <a:cs typeface="+mn-cs"/>
              </a:rPr>
              <a:t>Increase career and e-qualification usage through awareness campaigns ( social media, website, forums, workshops, )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kern="1200" noProof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  <a:ea typeface="+mn-ea"/>
                <a:cs typeface="+mn-cs"/>
              </a:rPr>
              <a:t>Weekly capacity-building</a:t>
            </a: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session </a:t>
            </a:r>
            <a:endParaRPr lang="en-US" sz="24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endParaRP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Software License Renewals </a:t>
            </a:r>
            <a:endParaRPr lang="en-US" sz="24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endParaRP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Upgrade or improve infrastructure and connectivity</a:t>
            </a:r>
          </a:p>
          <a:p>
            <a:pPr lvl="1">
              <a:lnSpc>
                <a:spcPct val="200000"/>
              </a:lnSpc>
            </a:pPr>
            <a:endPara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76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74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16200000">
            <a:off x="4214925" y="840991"/>
            <a:ext cx="9617795" cy="8265292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en-ZA"/>
          </a:p>
        </p:txBody>
      </p:sp>
      <p:grpSp>
        <p:nvGrpSpPr>
          <p:cNvPr id="5" name="Group 5"/>
          <p:cNvGrpSpPr/>
          <p:nvPr/>
        </p:nvGrpSpPr>
        <p:grpSpPr>
          <a:xfrm rot="-5400000">
            <a:off x="7422548" y="6168229"/>
            <a:ext cx="3442903" cy="5511342"/>
            <a:chOff x="0" y="0"/>
            <a:chExt cx="906773" cy="1451547"/>
          </a:xfrm>
          <a:solidFill>
            <a:schemeClr val="bg1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906773" cy="1451547"/>
            </a:xfrm>
            <a:custGeom>
              <a:avLst/>
              <a:gdLst/>
              <a:ahLst/>
              <a:cxnLst/>
              <a:rect l="l" t="t" r="r" b="b"/>
              <a:pathLst>
                <a:path w="906773" h="1451547">
                  <a:moveTo>
                    <a:pt x="0" y="0"/>
                  </a:moveTo>
                  <a:lnTo>
                    <a:pt x="906773" y="0"/>
                  </a:lnTo>
                  <a:lnTo>
                    <a:pt x="906773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7434859" y="-1392571"/>
            <a:ext cx="3442903" cy="5511342"/>
            <a:chOff x="0" y="0"/>
            <a:chExt cx="906773" cy="1451547"/>
          </a:xfrm>
          <a:solidFill>
            <a:schemeClr val="bg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906773" cy="1451547"/>
            </a:xfrm>
            <a:custGeom>
              <a:avLst/>
              <a:gdLst/>
              <a:ahLst/>
              <a:cxnLst/>
              <a:rect l="l" t="t" r="r" b="b"/>
              <a:pathLst>
                <a:path w="906773" h="1451547">
                  <a:moveTo>
                    <a:pt x="0" y="0"/>
                  </a:moveTo>
                  <a:lnTo>
                    <a:pt x="906773" y="0"/>
                  </a:lnTo>
                  <a:lnTo>
                    <a:pt x="906773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4957496" y="1496218"/>
            <a:ext cx="8373008" cy="7294564"/>
            <a:chOff x="0" y="0"/>
            <a:chExt cx="6350000" cy="5532120"/>
          </a:xfrm>
          <a:solidFill>
            <a:srgbClr val="4F747F"/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3" name="AutoShape 13"/>
          <p:cNvSpPr/>
          <p:nvPr/>
        </p:nvSpPr>
        <p:spPr>
          <a:xfrm rot="-1715946">
            <a:off x="8894443" y="9327390"/>
            <a:ext cx="3317663" cy="0"/>
          </a:xfrm>
          <a:prstGeom prst="line">
            <a:avLst/>
          </a:prstGeom>
          <a:ln w="85725" cap="flat">
            <a:solidFill>
              <a:srgbClr val="4F74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4" name="AutoShape 14"/>
          <p:cNvSpPr/>
          <p:nvPr/>
        </p:nvSpPr>
        <p:spPr>
          <a:xfrm rot="9084053">
            <a:off x="6088205" y="873885"/>
            <a:ext cx="3317663" cy="0"/>
          </a:xfrm>
          <a:prstGeom prst="line">
            <a:avLst/>
          </a:prstGeom>
          <a:ln w="85725" cap="flat">
            <a:solidFill>
              <a:srgbClr val="4F74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5" name="AutoShape 15"/>
          <p:cNvSpPr/>
          <p:nvPr/>
        </p:nvSpPr>
        <p:spPr>
          <a:xfrm rot="-8950593">
            <a:off x="6057734" y="9272285"/>
            <a:ext cx="3317663" cy="0"/>
          </a:xfrm>
          <a:prstGeom prst="line">
            <a:avLst/>
          </a:prstGeom>
          <a:ln w="85725" cap="flat">
            <a:solidFill>
              <a:srgbClr val="4F74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6" name="AutoShape 16"/>
          <p:cNvSpPr/>
          <p:nvPr/>
        </p:nvSpPr>
        <p:spPr>
          <a:xfrm rot="1849406">
            <a:off x="8924914" y="928990"/>
            <a:ext cx="3317663" cy="0"/>
          </a:xfrm>
          <a:prstGeom prst="line">
            <a:avLst/>
          </a:prstGeom>
          <a:ln w="85725" cap="flat">
            <a:solidFill>
              <a:srgbClr val="4F74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7" name="TextBox 17"/>
          <p:cNvSpPr txBox="1"/>
          <p:nvPr/>
        </p:nvSpPr>
        <p:spPr>
          <a:xfrm>
            <a:off x="5496717" y="4641408"/>
            <a:ext cx="6836061" cy="2699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6000" dirty="0">
                <a:solidFill>
                  <a:srgbClr val="606060"/>
                </a:solidFill>
                <a:latin typeface="League Spartan"/>
              </a:rPr>
              <a:t>THANK YOU</a:t>
            </a:r>
          </a:p>
          <a:p>
            <a:pPr algn="ctr">
              <a:lnSpc>
                <a:spcPts val="11000"/>
              </a:lnSpc>
            </a:pPr>
            <a:r>
              <a:rPr lang="en-US" sz="6000" dirty="0">
                <a:solidFill>
                  <a:srgbClr val="606060"/>
                </a:solidFill>
                <a:latin typeface="League Spartan"/>
              </a:rPr>
              <a:t>Q&amp;A</a:t>
            </a:r>
          </a:p>
        </p:txBody>
      </p:sp>
      <p:sp>
        <p:nvSpPr>
          <p:cNvPr id="21" name="Freeform 21"/>
          <p:cNvSpPr/>
          <p:nvPr/>
        </p:nvSpPr>
        <p:spPr>
          <a:xfrm>
            <a:off x="-1805930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en-ZA"/>
          </a:p>
        </p:txBody>
      </p:sp>
      <p:sp>
        <p:nvSpPr>
          <p:cNvPr id="24" name="Freeform 24"/>
          <p:cNvSpPr/>
          <p:nvPr/>
        </p:nvSpPr>
        <p:spPr>
          <a:xfrm>
            <a:off x="1711247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27" name="Freeform 27"/>
          <p:cNvSpPr/>
          <p:nvPr/>
        </p:nvSpPr>
        <p:spPr>
          <a:xfrm>
            <a:off x="3321657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en-ZA"/>
          </a:p>
        </p:txBody>
      </p:sp>
      <p:sp>
        <p:nvSpPr>
          <p:cNvPr id="30" name="Freeform 30"/>
          <p:cNvSpPr/>
          <p:nvPr/>
        </p:nvSpPr>
        <p:spPr>
          <a:xfrm>
            <a:off x="12311849" y="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en-ZA"/>
          </a:p>
        </p:txBody>
      </p:sp>
      <p:sp>
        <p:nvSpPr>
          <p:cNvPr id="33" name="Freeform 33"/>
          <p:cNvSpPr/>
          <p:nvPr/>
        </p:nvSpPr>
        <p:spPr>
          <a:xfrm>
            <a:off x="15829027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36" name="Freeform 36"/>
          <p:cNvSpPr/>
          <p:nvPr/>
        </p:nvSpPr>
        <p:spPr>
          <a:xfrm>
            <a:off x="17439436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en-ZA"/>
          </a:p>
        </p:txBody>
      </p:sp>
      <p:pic>
        <p:nvPicPr>
          <p:cNvPr id="2" name="Picture 1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4598137C-5A43-17D3-7657-DF40BD3D9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579" y="1828619"/>
            <a:ext cx="4393461" cy="31450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991600" y="2520315"/>
            <a:ext cx="6430989" cy="5934655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grpSp>
        <p:nvGrpSpPr>
          <p:cNvPr id="5" name="Group 5"/>
          <p:cNvGrpSpPr/>
          <p:nvPr/>
        </p:nvGrpSpPr>
        <p:grpSpPr>
          <a:xfrm>
            <a:off x="13385464" y="2960593"/>
            <a:ext cx="4902536" cy="4938578"/>
            <a:chOff x="0" y="0"/>
            <a:chExt cx="1721018" cy="1451547"/>
          </a:xfrm>
          <a:solidFill>
            <a:srgbClr val="ACBF79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0567" y="9419196"/>
            <a:ext cx="3713233" cy="853516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12" name="Freeform 12"/>
          <p:cNvSpPr/>
          <p:nvPr/>
        </p:nvSpPr>
        <p:spPr>
          <a:xfrm>
            <a:off x="13350319" y="0"/>
            <a:ext cx="3124200" cy="7078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15" name="Freeform 15"/>
          <p:cNvSpPr/>
          <p:nvPr/>
        </p:nvSpPr>
        <p:spPr>
          <a:xfrm>
            <a:off x="2819400" y="9433484"/>
            <a:ext cx="2083588" cy="839228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18" name="Freeform 18"/>
          <p:cNvSpPr/>
          <p:nvPr/>
        </p:nvSpPr>
        <p:spPr>
          <a:xfrm>
            <a:off x="15794428" y="4762"/>
            <a:ext cx="1647699" cy="703066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21" name="Freeform 21"/>
          <p:cNvSpPr/>
          <p:nvPr/>
        </p:nvSpPr>
        <p:spPr>
          <a:xfrm>
            <a:off x="4116078" y="9447772"/>
            <a:ext cx="2083588" cy="839228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24" name="Freeform 24"/>
          <p:cNvSpPr/>
          <p:nvPr/>
        </p:nvSpPr>
        <p:spPr>
          <a:xfrm>
            <a:off x="16618277" y="-16072"/>
            <a:ext cx="1647699" cy="742950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grpSp>
        <p:nvGrpSpPr>
          <p:cNvPr id="26" name="Group 26"/>
          <p:cNvGrpSpPr/>
          <p:nvPr/>
        </p:nvGrpSpPr>
        <p:grpSpPr>
          <a:xfrm>
            <a:off x="9325212" y="2828398"/>
            <a:ext cx="5598656" cy="5237652"/>
            <a:chOff x="0" y="0"/>
            <a:chExt cx="6350000" cy="553212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>
            <a:off x="9540365" y="2960593"/>
            <a:ext cx="5229123" cy="4938578"/>
            <a:chOff x="0" y="0"/>
            <a:chExt cx="4282440" cy="37084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3"/>
              <a:stretch>
                <a:fillRect l="-24251" r="-24251"/>
              </a:stretch>
            </a:blip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35" name="AutoShape 35"/>
          <p:cNvSpPr/>
          <p:nvPr/>
        </p:nvSpPr>
        <p:spPr>
          <a:xfrm rot="-3705113">
            <a:off x="14301451" y="6522576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36" name="AutoShape 36"/>
          <p:cNvSpPr/>
          <p:nvPr/>
        </p:nvSpPr>
        <p:spPr>
          <a:xfrm rot="-7186693">
            <a:off x="14263267" y="3658214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pic>
        <p:nvPicPr>
          <p:cNvPr id="37" name="Picture 36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16831660-E788-6448-6857-DFA84B05C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7" y="-74092"/>
            <a:ext cx="4393461" cy="3145018"/>
          </a:xfrm>
          <a:prstGeom prst="rect">
            <a:avLst/>
          </a:prstGeom>
        </p:spPr>
      </p:pic>
      <p:sp>
        <p:nvSpPr>
          <p:cNvPr id="8" name="TextBox 19">
            <a:extLst>
              <a:ext uri="{FF2B5EF4-FFF2-40B4-BE49-F238E27FC236}">
                <a16:creationId xmlns:a16="http://schemas.microsoft.com/office/drawing/2014/main" id="{F6366384-2C52-31E4-0DF1-AE4F6281FB64}"/>
              </a:ext>
            </a:extLst>
          </p:cNvPr>
          <p:cNvSpPr txBox="1"/>
          <p:nvPr/>
        </p:nvSpPr>
        <p:spPr>
          <a:xfrm>
            <a:off x="7579259" y="898270"/>
            <a:ext cx="2793994" cy="715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722376" rtl="0" eaLnBrk="1" fontAlgn="auto" latinLnBrk="0" hangingPunct="1">
              <a:lnSpc>
                <a:spcPts val="6082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44" b="1" i="0" u="sng" strike="noStrike" kern="1200" cap="none" spc="0" normalizeH="0" baseline="0" noProof="0" dirty="0">
                <a:ln>
                  <a:noFill/>
                </a:ln>
                <a:solidFill>
                  <a:srgbClr val="AEB759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CONTENTS</a:t>
            </a:r>
            <a:endParaRPr kumimoji="0" lang="en-US" sz="5499" b="1" i="0" u="sng" strike="noStrike" kern="1200" cap="none" spc="0" normalizeH="0" baseline="0" noProof="0" dirty="0">
              <a:ln>
                <a:noFill/>
              </a:ln>
              <a:solidFill>
                <a:srgbClr val="AEB759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3A0FFCA8-D798-2675-F4C0-17C5CD7A9D0F}"/>
              </a:ext>
            </a:extLst>
          </p:cNvPr>
          <p:cNvSpPr/>
          <p:nvPr/>
        </p:nvSpPr>
        <p:spPr>
          <a:xfrm>
            <a:off x="243772" y="5298474"/>
            <a:ext cx="597823" cy="496612"/>
          </a:xfrm>
          <a:custGeom>
            <a:avLst/>
            <a:gdLst/>
            <a:ahLst/>
            <a:cxnLst/>
            <a:rect l="l" t="t" r="r" b="b"/>
            <a:pathLst>
              <a:path w="754009" h="626355">
                <a:moveTo>
                  <a:pt x="0" y="0"/>
                </a:moveTo>
                <a:lnTo>
                  <a:pt x="754009" y="0"/>
                </a:lnTo>
                <a:lnTo>
                  <a:pt x="754009" y="626355"/>
                </a:lnTo>
                <a:lnTo>
                  <a:pt x="0" y="6263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ABAB9177-C369-75BD-7A12-37CAEBACF34D}"/>
              </a:ext>
            </a:extLst>
          </p:cNvPr>
          <p:cNvSpPr/>
          <p:nvPr/>
        </p:nvSpPr>
        <p:spPr>
          <a:xfrm>
            <a:off x="243772" y="6062976"/>
            <a:ext cx="597823" cy="496612"/>
          </a:xfrm>
          <a:custGeom>
            <a:avLst/>
            <a:gdLst/>
            <a:ahLst/>
            <a:cxnLst/>
            <a:rect l="l" t="t" r="r" b="b"/>
            <a:pathLst>
              <a:path w="754009" h="626355">
                <a:moveTo>
                  <a:pt x="0" y="0"/>
                </a:moveTo>
                <a:lnTo>
                  <a:pt x="754009" y="0"/>
                </a:lnTo>
                <a:lnTo>
                  <a:pt x="754009" y="626355"/>
                </a:lnTo>
                <a:lnTo>
                  <a:pt x="0" y="6263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AD55A6F-9D72-5924-40BF-F47B2020737C}"/>
              </a:ext>
            </a:extLst>
          </p:cNvPr>
          <p:cNvSpPr/>
          <p:nvPr/>
        </p:nvSpPr>
        <p:spPr>
          <a:xfrm>
            <a:off x="243773" y="4494717"/>
            <a:ext cx="597823" cy="496612"/>
          </a:xfrm>
          <a:custGeom>
            <a:avLst/>
            <a:gdLst/>
            <a:ahLst/>
            <a:cxnLst/>
            <a:rect l="l" t="t" r="r" b="b"/>
            <a:pathLst>
              <a:path w="754009" h="626355">
                <a:moveTo>
                  <a:pt x="0" y="0"/>
                </a:moveTo>
                <a:lnTo>
                  <a:pt x="754009" y="0"/>
                </a:lnTo>
                <a:lnTo>
                  <a:pt x="754009" y="626355"/>
                </a:lnTo>
                <a:lnTo>
                  <a:pt x="0" y="6263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4E64CED1-CFAB-0660-F8A3-58FA509CFDF5}"/>
              </a:ext>
            </a:extLst>
          </p:cNvPr>
          <p:cNvSpPr/>
          <p:nvPr/>
        </p:nvSpPr>
        <p:spPr>
          <a:xfrm>
            <a:off x="216734" y="3670117"/>
            <a:ext cx="597823" cy="496612"/>
          </a:xfrm>
          <a:custGeom>
            <a:avLst/>
            <a:gdLst/>
            <a:ahLst/>
            <a:cxnLst/>
            <a:rect l="l" t="t" r="r" b="b"/>
            <a:pathLst>
              <a:path w="754009" h="626355">
                <a:moveTo>
                  <a:pt x="0" y="0"/>
                </a:moveTo>
                <a:lnTo>
                  <a:pt x="754009" y="0"/>
                </a:lnTo>
                <a:lnTo>
                  <a:pt x="754009" y="626355"/>
                </a:lnTo>
                <a:lnTo>
                  <a:pt x="0" y="6263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54E1354B-49ED-CE63-3DE3-41D9AD362382}"/>
              </a:ext>
            </a:extLst>
          </p:cNvPr>
          <p:cNvSpPr txBox="1"/>
          <p:nvPr/>
        </p:nvSpPr>
        <p:spPr>
          <a:xfrm>
            <a:off x="1119398" y="4575189"/>
            <a:ext cx="8679476" cy="416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722376" rtl="0" eaLnBrk="1" fontAlgn="auto" latinLnBrk="0" hangingPunct="1">
              <a:lnSpc>
                <a:spcPts val="3077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D617A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LMIS SUPPORT AND DEMONSTRATION </a:t>
            </a: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F0B1D91E-1656-B356-9C9C-B4436D245C2B}"/>
              </a:ext>
            </a:extLst>
          </p:cNvPr>
          <p:cNvSpPr txBox="1"/>
          <p:nvPr/>
        </p:nvSpPr>
        <p:spPr>
          <a:xfrm>
            <a:off x="1119398" y="5421175"/>
            <a:ext cx="7231675" cy="416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722376" rtl="0" eaLnBrk="1" fontAlgn="auto" latinLnBrk="0" hangingPunct="1">
              <a:lnSpc>
                <a:spcPts val="3077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D617A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CAREER PORTAL BACKGROUND </a:t>
            </a: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AC4B4DA4-25C5-96AC-5D78-E96C31E18807}"/>
              </a:ext>
            </a:extLst>
          </p:cNvPr>
          <p:cNvSpPr txBox="1"/>
          <p:nvPr/>
        </p:nvSpPr>
        <p:spPr>
          <a:xfrm>
            <a:off x="1119398" y="3769099"/>
            <a:ext cx="4676412" cy="416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722376" rtl="0" eaLnBrk="1" fontAlgn="auto" latinLnBrk="0" hangingPunct="1">
              <a:lnSpc>
                <a:spcPts val="3077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D617A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LMIS ENHANCEMENTS</a:t>
            </a:r>
          </a:p>
        </p:txBody>
      </p:sp>
      <p:sp>
        <p:nvSpPr>
          <p:cNvPr id="20" name="TextBox 23">
            <a:extLst>
              <a:ext uri="{FF2B5EF4-FFF2-40B4-BE49-F238E27FC236}">
                <a16:creationId xmlns:a16="http://schemas.microsoft.com/office/drawing/2014/main" id="{BF312395-54B5-7BD8-2F98-A06FC67D68D0}"/>
              </a:ext>
            </a:extLst>
          </p:cNvPr>
          <p:cNvSpPr txBox="1"/>
          <p:nvPr/>
        </p:nvSpPr>
        <p:spPr>
          <a:xfrm>
            <a:off x="1119398" y="6147848"/>
            <a:ext cx="7632340" cy="416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722376" rtl="0" eaLnBrk="1" fontAlgn="auto" latinLnBrk="0" hangingPunct="1">
              <a:lnSpc>
                <a:spcPts val="3077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D617A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CAREER PORTAL DEMONSTRATION </a:t>
            </a:r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5427579C-DD88-5BA6-B143-6DB39FE37E9A}"/>
              </a:ext>
            </a:extLst>
          </p:cNvPr>
          <p:cNvSpPr/>
          <p:nvPr/>
        </p:nvSpPr>
        <p:spPr>
          <a:xfrm>
            <a:off x="243772" y="6824152"/>
            <a:ext cx="597823" cy="496612"/>
          </a:xfrm>
          <a:custGeom>
            <a:avLst/>
            <a:gdLst/>
            <a:ahLst/>
            <a:cxnLst/>
            <a:rect l="l" t="t" r="r" b="b"/>
            <a:pathLst>
              <a:path w="754009" h="626355">
                <a:moveTo>
                  <a:pt x="0" y="0"/>
                </a:moveTo>
                <a:lnTo>
                  <a:pt x="754009" y="0"/>
                </a:lnTo>
                <a:lnTo>
                  <a:pt x="754009" y="626355"/>
                </a:lnTo>
                <a:lnTo>
                  <a:pt x="0" y="6263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F8AA5EBB-FB8C-293F-45B8-B7576BE24F69}"/>
              </a:ext>
            </a:extLst>
          </p:cNvPr>
          <p:cNvSpPr txBox="1"/>
          <p:nvPr/>
        </p:nvSpPr>
        <p:spPr>
          <a:xfrm>
            <a:off x="1099734" y="6950748"/>
            <a:ext cx="9718736" cy="416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722376" rtl="0" eaLnBrk="1" fontAlgn="auto" latinLnBrk="0" hangingPunct="1">
              <a:lnSpc>
                <a:spcPts val="3077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D617A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e-QUALIFICATION  PORTAL DEMONSTRATION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801" y="685800"/>
            <a:ext cx="5554980" cy="14249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63220" y="680464"/>
            <a:ext cx="5554980" cy="147831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2745" y="685800"/>
            <a:ext cx="5554980" cy="1371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801" y="4628646"/>
            <a:ext cx="16948398" cy="500722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" name="Picture 6" descr="Cut-out symbol of transgender">
            <a:extLst>
              <a:ext uri="{FF2B5EF4-FFF2-40B4-BE49-F238E27FC236}">
                <a16:creationId xmlns:a16="http://schemas.microsoft.com/office/drawing/2014/main" id="{9E173127-6A5F-3786-A9AE-4B9F08BF47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69" r="7069"/>
          <a:stretch/>
        </p:blipFill>
        <p:spPr>
          <a:xfrm>
            <a:off x="679953" y="685800"/>
            <a:ext cx="11383327" cy="8849475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79805" y="685798"/>
            <a:ext cx="5428240" cy="72337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063CB6-6C37-B428-6002-4B7C840E2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9084" y="1276186"/>
            <a:ext cx="4803024" cy="62974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/>
            <a:r>
              <a:rPr lang="en-US" b="1" dirty="0"/>
              <a:t>LMIS ENHANCEMENTS SUMMARY, SUPPORT AND  DEMONSTRATION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79805" y="8051007"/>
            <a:ext cx="5428242" cy="148426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02445C-69FA-F4FD-4644-186D10B9C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37450" y="9601200"/>
            <a:ext cx="1524660" cy="547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0CD96DCA-6F85-E60B-363D-911D0F6C87A4}"/>
              </a:ext>
            </a:extLst>
          </p:cNvPr>
          <p:cNvSpPr/>
          <p:nvPr/>
        </p:nvSpPr>
        <p:spPr>
          <a:xfrm rot="5400000">
            <a:off x="14198917" y="6094478"/>
            <a:ext cx="4063365" cy="411480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74A0A372-29EF-3814-06A1-537F20A55066}"/>
              </a:ext>
            </a:extLst>
          </p:cNvPr>
          <p:cNvSpPr/>
          <p:nvPr/>
        </p:nvSpPr>
        <p:spPr>
          <a:xfrm rot="16200000">
            <a:off x="25718" y="-25717"/>
            <a:ext cx="4063365" cy="411480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22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49979-5F9C-EC8A-0F21-1D1651CC7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A6D83128-9671-DE0D-068C-4B212C755500}"/>
              </a:ext>
            </a:extLst>
          </p:cNvPr>
          <p:cNvSpPr/>
          <p:nvPr/>
        </p:nvSpPr>
        <p:spPr>
          <a:xfrm>
            <a:off x="11727014" y="960120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1F3CE2A-9DA9-2396-9A48-E28075C153E3}"/>
              </a:ext>
            </a:extLst>
          </p:cNvPr>
          <p:cNvSpPr/>
          <p:nvPr/>
        </p:nvSpPr>
        <p:spPr>
          <a:xfrm>
            <a:off x="5898384" y="9601200"/>
            <a:ext cx="4905032" cy="839228"/>
          </a:xfrm>
          <a:custGeom>
            <a:avLst/>
            <a:gdLst/>
            <a:ahLst/>
            <a:cxnLst/>
            <a:rect l="l" t="t" r="r" b="b"/>
            <a:pathLst>
              <a:path w="1291860" h="221031">
                <a:moveTo>
                  <a:pt x="203200" y="0"/>
                </a:moveTo>
                <a:lnTo>
                  <a:pt x="1291860" y="0"/>
                </a:lnTo>
                <a:lnTo>
                  <a:pt x="1088660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0C68809-8497-7173-DD04-F9566D5A59BA}"/>
              </a:ext>
            </a:extLst>
          </p:cNvPr>
          <p:cNvSpPr/>
          <p:nvPr/>
        </p:nvSpPr>
        <p:spPr>
          <a:xfrm>
            <a:off x="15244191" y="9411728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7A905249-033C-963C-1F90-867045941CE0}"/>
              </a:ext>
            </a:extLst>
          </p:cNvPr>
          <p:cNvSpPr/>
          <p:nvPr/>
        </p:nvSpPr>
        <p:spPr>
          <a:xfrm>
            <a:off x="16854601" y="9411728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Freeform 35">
            <a:extLst>
              <a:ext uri="{FF2B5EF4-FFF2-40B4-BE49-F238E27FC236}">
                <a16:creationId xmlns:a16="http://schemas.microsoft.com/office/drawing/2014/main" id="{0E8C9B1D-0075-C948-A0A6-BA88859BCB8F}"/>
              </a:ext>
            </a:extLst>
          </p:cNvPr>
          <p:cNvSpPr/>
          <p:nvPr/>
        </p:nvSpPr>
        <p:spPr>
          <a:xfrm>
            <a:off x="-613741" y="9601200"/>
            <a:ext cx="3970694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Freeform 38">
            <a:extLst>
              <a:ext uri="{FF2B5EF4-FFF2-40B4-BE49-F238E27FC236}">
                <a16:creationId xmlns:a16="http://schemas.microsoft.com/office/drawing/2014/main" id="{894F3476-CC8B-D755-DCF9-D17751DF7F65}"/>
              </a:ext>
            </a:extLst>
          </p:cNvPr>
          <p:cNvSpPr/>
          <p:nvPr/>
        </p:nvSpPr>
        <p:spPr>
          <a:xfrm>
            <a:off x="2590800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Freeform 41">
            <a:extLst>
              <a:ext uri="{FF2B5EF4-FFF2-40B4-BE49-F238E27FC236}">
                <a16:creationId xmlns:a16="http://schemas.microsoft.com/office/drawing/2014/main" id="{161CE0B7-53C6-753E-A8D0-0AFC85B43C1B}"/>
              </a:ext>
            </a:extLst>
          </p:cNvPr>
          <p:cNvSpPr/>
          <p:nvPr/>
        </p:nvSpPr>
        <p:spPr>
          <a:xfrm>
            <a:off x="9937756" y="9411728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Freeform 44">
            <a:extLst>
              <a:ext uri="{FF2B5EF4-FFF2-40B4-BE49-F238E27FC236}">
                <a16:creationId xmlns:a16="http://schemas.microsoft.com/office/drawing/2014/main" id="{0DE662BE-7EC1-C913-9FA4-021FD718A71D}"/>
              </a:ext>
            </a:extLst>
          </p:cNvPr>
          <p:cNvSpPr/>
          <p:nvPr/>
        </p:nvSpPr>
        <p:spPr>
          <a:xfrm>
            <a:off x="4201210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6" name="Group 46">
            <a:extLst>
              <a:ext uri="{FF2B5EF4-FFF2-40B4-BE49-F238E27FC236}">
                <a16:creationId xmlns:a16="http://schemas.microsoft.com/office/drawing/2014/main" id="{12F5856D-1E4D-9247-64B5-19AB4C6A6E27}"/>
              </a:ext>
            </a:extLst>
          </p:cNvPr>
          <p:cNvGrpSpPr/>
          <p:nvPr/>
        </p:nvGrpSpPr>
        <p:grpSpPr>
          <a:xfrm>
            <a:off x="1" y="-38100"/>
            <a:ext cx="18364199" cy="1786679"/>
            <a:chOff x="80822" y="128485"/>
            <a:chExt cx="4978236" cy="1210355"/>
          </a:xfrm>
          <a:solidFill>
            <a:srgbClr val="4F747F"/>
          </a:solidFill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40BDB132-86F5-D270-0F09-F0258232AD84}"/>
                </a:ext>
              </a:extLst>
            </p:cNvPr>
            <p:cNvSpPr/>
            <p:nvPr/>
          </p:nvSpPr>
          <p:spPr>
            <a:xfrm>
              <a:off x="80822" y="128485"/>
              <a:ext cx="4978236" cy="1210355"/>
            </a:xfrm>
            <a:custGeom>
              <a:avLst/>
              <a:gdLst/>
              <a:ahLst/>
              <a:cxnLst/>
              <a:rect l="l" t="t" r="r" b="b"/>
              <a:pathLst>
                <a:path w="4978236" h="1210355">
                  <a:moveTo>
                    <a:pt x="0" y="0"/>
                  </a:moveTo>
                  <a:lnTo>
                    <a:pt x="4978236" y="0"/>
                  </a:lnTo>
                  <a:lnTo>
                    <a:pt x="4978236" y="1210355"/>
                  </a:lnTo>
                  <a:lnTo>
                    <a:pt x="0" y="121035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1A4E4607-8C3E-4748-DDA4-F7E86327E5C9}"/>
                </a:ext>
              </a:extLst>
            </p:cNvPr>
            <p:cNvSpPr txBox="1"/>
            <p:nvPr/>
          </p:nvSpPr>
          <p:spPr>
            <a:xfrm>
              <a:off x="80822" y="144395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0D94EC-E314-CE9E-1B9F-C33BE5363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790" y="350192"/>
            <a:ext cx="16544424" cy="147389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Mincho" panose="02020609040205080304" pitchFamily="49" charset="-128"/>
                <a:cs typeface="Calibri" panose="020F0502020204030204" pitchFamily="34" charset="0"/>
              </a:rPr>
              <a:t>LMIS ENHANCEMENT FOR SYSTEM EFFECTIVENESS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D140025-3DBC-F049-EA37-75C6D4389952}"/>
              </a:ext>
            </a:extLst>
          </p:cNvPr>
          <p:cNvSpPr txBox="1">
            <a:spLocks/>
          </p:cNvSpPr>
          <p:nvPr/>
        </p:nvSpPr>
        <p:spPr>
          <a:xfrm>
            <a:off x="15741079" y="10446151"/>
            <a:ext cx="157876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23236B-3D26-46A7-A550-DEEB04D201EA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FB7E49-708D-9AC8-9859-FFE2BD779225}"/>
              </a:ext>
            </a:extLst>
          </p:cNvPr>
          <p:cNvSpPr/>
          <p:nvPr/>
        </p:nvSpPr>
        <p:spPr>
          <a:xfrm>
            <a:off x="152400" y="4152900"/>
            <a:ext cx="18034412" cy="5213959"/>
          </a:xfrm>
          <a:prstGeom prst="roundRect">
            <a:avLst>
              <a:gd name="adj" fmla="val 10000"/>
            </a:avLst>
          </a:prstGeom>
          <a:solidFill>
            <a:srgbClr val="468498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PROJECT  MODULE ENHANCEMENT</a:t>
            </a:r>
          </a:p>
          <a:p>
            <a:pPr marL="3429000" lvl="8" indent="-228600" defTabSz="889000">
              <a:lnSpc>
                <a:spcPct val="20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Auto-populate key information from current submissions, during a DG Application.  E.g., Company details, contact information, and address.</a:t>
            </a:r>
          </a:p>
          <a:p>
            <a:pPr marL="3429000" lvl="8" indent="-228600" defTabSz="889000">
              <a:lnSpc>
                <a:spcPct val="20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Single update for one profile on multiple modules</a:t>
            </a:r>
          </a:p>
          <a:p>
            <a:pPr marL="3429000" lvl="8" indent="-228600" defTabSz="889000">
              <a:lnSpc>
                <a:spcPct val="20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Capture OFO aligned to qualification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</p:txBody>
      </p:sp>
      <p:sp>
        <p:nvSpPr>
          <p:cNvPr id="10" name="Rectangle 9" descr="Diploma">
            <a:extLst>
              <a:ext uri="{FF2B5EF4-FFF2-40B4-BE49-F238E27FC236}">
                <a16:creationId xmlns:a16="http://schemas.microsoft.com/office/drawing/2014/main" id="{2BD4533F-055D-16D0-4128-867C0CCFF542}"/>
              </a:ext>
            </a:extLst>
          </p:cNvPr>
          <p:cNvSpPr/>
          <p:nvPr/>
        </p:nvSpPr>
        <p:spPr>
          <a:xfrm>
            <a:off x="533400" y="5567359"/>
            <a:ext cx="2464936" cy="258132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FD01F-4E88-98BD-7132-D439094CE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222" y="1863561"/>
            <a:ext cx="13054549" cy="23594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D59B1CE-80C0-95ED-A559-6F3860AD86F5}"/>
              </a:ext>
            </a:extLst>
          </p:cNvPr>
          <p:cNvSpPr/>
          <p:nvPr/>
        </p:nvSpPr>
        <p:spPr>
          <a:xfrm>
            <a:off x="152400" y="1748578"/>
            <a:ext cx="5486400" cy="247443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Enhancements Definitions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Methodology: Agile and Dev-Ops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How enhancements are solicited  </a:t>
            </a:r>
            <a:endParaRPr lang="en-ZA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41266D-7E01-540D-C637-F220D62DF8DB}"/>
              </a:ext>
            </a:extLst>
          </p:cNvPr>
          <p:cNvSpPr/>
          <p:nvPr/>
        </p:nvSpPr>
        <p:spPr>
          <a:xfrm>
            <a:off x="11727014" y="305323"/>
            <a:ext cx="464986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2528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727014" y="960120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5898384" y="9601200"/>
            <a:ext cx="4905032" cy="839228"/>
          </a:xfrm>
          <a:custGeom>
            <a:avLst/>
            <a:gdLst/>
            <a:ahLst/>
            <a:cxnLst/>
            <a:rect l="l" t="t" r="r" b="b"/>
            <a:pathLst>
              <a:path w="1291860" h="221031">
                <a:moveTo>
                  <a:pt x="203200" y="0"/>
                </a:moveTo>
                <a:lnTo>
                  <a:pt x="1291860" y="0"/>
                </a:lnTo>
                <a:lnTo>
                  <a:pt x="1088660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5244191" y="9411728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6854601" y="9411728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Freeform 35"/>
          <p:cNvSpPr/>
          <p:nvPr/>
        </p:nvSpPr>
        <p:spPr>
          <a:xfrm>
            <a:off x="-613741" y="9601200"/>
            <a:ext cx="3970694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Freeform 38"/>
          <p:cNvSpPr/>
          <p:nvPr/>
        </p:nvSpPr>
        <p:spPr>
          <a:xfrm>
            <a:off x="2590800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Freeform 41"/>
          <p:cNvSpPr/>
          <p:nvPr/>
        </p:nvSpPr>
        <p:spPr>
          <a:xfrm>
            <a:off x="9937756" y="9411728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Freeform 44"/>
          <p:cNvSpPr/>
          <p:nvPr/>
        </p:nvSpPr>
        <p:spPr>
          <a:xfrm>
            <a:off x="4201210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6" name="Group 46"/>
          <p:cNvGrpSpPr/>
          <p:nvPr/>
        </p:nvGrpSpPr>
        <p:grpSpPr>
          <a:xfrm>
            <a:off x="1" y="-38100"/>
            <a:ext cx="18364199" cy="2096528"/>
            <a:chOff x="80822" y="128485"/>
            <a:chExt cx="4978236" cy="1210355"/>
          </a:xfrm>
          <a:solidFill>
            <a:srgbClr val="4F747F"/>
          </a:solidFill>
        </p:grpSpPr>
        <p:sp>
          <p:nvSpPr>
            <p:cNvPr id="47" name="Freeform 47"/>
            <p:cNvSpPr/>
            <p:nvPr/>
          </p:nvSpPr>
          <p:spPr>
            <a:xfrm>
              <a:off x="80822" y="128485"/>
              <a:ext cx="4978236" cy="1210355"/>
            </a:xfrm>
            <a:custGeom>
              <a:avLst/>
              <a:gdLst/>
              <a:ahLst/>
              <a:cxnLst/>
              <a:rect l="l" t="t" r="r" b="b"/>
              <a:pathLst>
                <a:path w="4978236" h="1210355">
                  <a:moveTo>
                    <a:pt x="0" y="0"/>
                  </a:moveTo>
                  <a:lnTo>
                    <a:pt x="4978236" y="0"/>
                  </a:lnTo>
                  <a:lnTo>
                    <a:pt x="4978236" y="1210355"/>
                  </a:lnTo>
                  <a:lnTo>
                    <a:pt x="0" y="121035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80822" y="144395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8DF7978-36A0-951A-38FE-B9883831A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790" y="350192"/>
            <a:ext cx="16544424" cy="147389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Mincho" panose="02020609040205080304" pitchFamily="49" charset="-128"/>
                <a:cs typeface="Calibri" panose="020F0502020204030204" pitchFamily="34" charset="0"/>
              </a:rPr>
              <a:t>LMIS ENHANCEMENT FOR SYSTEM EFFECTIVENESS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B2CDEAFE-AF44-B4CB-93B1-77ABBA9CECFF}"/>
              </a:ext>
            </a:extLst>
          </p:cNvPr>
          <p:cNvSpPr txBox="1">
            <a:spLocks/>
          </p:cNvSpPr>
          <p:nvPr/>
        </p:nvSpPr>
        <p:spPr>
          <a:xfrm>
            <a:off x="15741079" y="10446151"/>
            <a:ext cx="157876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23236B-3D26-46A7-A550-DEEB04D201EA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graphicFrame>
        <p:nvGraphicFramePr>
          <p:cNvPr id="7" name="TextBox 5">
            <a:extLst>
              <a:ext uri="{FF2B5EF4-FFF2-40B4-BE49-F238E27FC236}">
                <a16:creationId xmlns:a16="http://schemas.microsoft.com/office/drawing/2014/main" id="{57422A59-E97A-32E9-D275-E16F4DA124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19416"/>
              </p:ext>
            </p:extLst>
          </p:nvPr>
        </p:nvGraphicFramePr>
        <p:xfrm>
          <a:off x="164091" y="2039993"/>
          <a:ext cx="17959817" cy="8008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177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CF92B-09BF-2F8A-9EB2-B8E9B61BB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DF759EFA-60DC-25F0-64ED-D99B9CF5D440}"/>
              </a:ext>
            </a:extLst>
          </p:cNvPr>
          <p:cNvSpPr/>
          <p:nvPr/>
        </p:nvSpPr>
        <p:spPr>
          <a:xfrm>
            <a:off x="11727014" y="960120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AA67DA1-60E1-5148-F3F8-100F1E11BE7F}"/>
              </a:ext>
            </a:extLst>
          </p:cNvPr>
          <p:cNvSpPr/>
          <p:nvPr/>
        </p:nvSpPr>
        <p:spPr>
          <a:xfrm>
            <a:off x="5898384" y="9601200"/>
            <a:ext cx="4905032" cy="839228"/>
          </a:xfrm>
          <a:custGeom>
            <a:avLst/>
            <a:gdLst/>
            <a:ahLst/>
            <a:cxnLst/>
            <a:rect l="l" t="t" r="r" b="b"/>
            <a:pathLst>
              <a:path w="1291860" h="221031">
                <a:moveTo>
                  <a:pt x="203200" y="0"/>
                </a:moveTo>
                <a:lnTo>
                  <a:pt x="1291860" y="0"/>
                </a:lnTo>
                <a:lnTo>
                  <a:pt x="1088660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35C02DD-8D57-0494-A7EC-1956F5E99A67}"/>
              </a:ext>
            </a:extLst>
          </p:cNvPr>
          <p:cNvSpPr/>
          <p:nvPr/>
        </p:nvSpPr>
        <p:spPr>
          <a:xfrm>
            <a:off x="15244191" y="9411728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2C523E95-6EE7-C10B-FD14-D479D9F56932}"/>
              </a:ext>
            </a:extLst>
          </p:cNvPr>
          <p:cNvSpPr/>
          <p:nvPr/>
        </p:nvSpPr>
        <p:spPr>
          <a:xfrm>
            <a:off x="16854601" y="9411728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Freeform 35">
            <a:extLst>
              <a:ext uri="{FF2B5EF4-FFF2-40B4-BE49-F238E27FC236}">
                <a16:creationId xmlns:a16="http://schemas.microsoft.com/office/drawing/2014/main" id="{298CAB47-EB1F-3AD3-7062-5F94E67882BA}"/>
              </a:ext>
            </a:extLst>
          </p:cNvPr>
          <p:cNvSpPr/>
          <p:nvPr/>
        </p:nvSpPr>
        <p:spPr>
          <a:xfrm>
            <a:off x="-613741" y="9601200"/>
            <a:ext cx="3970694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Freeform 38">
            <a:extLst>
              <a:ext uri="{FF2B5EF4-FFF2-40B4-BE49-F238E27FC236}">
                <a16:creationId xmlns:a16="http://schemas.microsoft.com/office/drawing/2014/main" id="{C58A8A9A-8DFC-A288-57ED-C7B0BFEDEA9B}"/>
              </a:ext>
            </a:extLst>
          </p:cNvPr>
          <p:cNvSpPr/>
          <p:nvPr/>
        </p:nvSpPr>
        <p:spPr>
          <a:xfrm>
            <a:off x="2590800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Freeform 41">
            <a:extLst>
              <a:ext uri="{FF2B5EF4-FFF2-40B4-BE49-F238E27FC236}">
                <a16:creationId xmlns:a16="http://schemas.microsoft.com/office/drawing/2014/main" id="{5B822F4B-A97C-CD32-4657-D7FE91AA4DCD}"/>
              </a:ext>
            </a:extLst>
          </p:cNvPr>
          <p:cNvSpPr/>
          <p:nvPr/>
        </p:nvSpPr>
        <p:spPr>
          <a:xfrm>
            <a:off x="9937756" y="9411728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Freeform 44">
            <a:extLst>
              <a:ext uri="{FF2B5EF4-FFF2-40B4-BE49-F238E27FC236}">
                <a16:creationId xmlns:a16="http://schemas.microsoft.com/office/drawing/2014/main" id="{B4D96C91-D3A4-1653-E612-CB6878F627E8}"/>
              </a:ext>
            </a:extLst>
          </p:cNvPr>
          <p:cNvSpPr/>
          <p:nvPr/>
        </p:nvSpPr>
        <p:spPr>
          <a:xfrm>
            <a:off x="4201210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6" name="Group 46">
            <a:extLst>
              <a:ext uri="{FF2B5EF4-FFF2-40B4-BE49-F238E27FC236}">
                <a16:creationId xmlns:a16="http://schemas.microsoft.com/office/drawing/2014/main" id="{81958793-304C-A2E5-68FA-B102A8142BF4}"/>
              </a:ext>
            </a:extLst>
          </p:cNvPr>
          <p:cNvGrpSpPr/>
          <p:nvPr/>
        </p:nvGrpSpPr>
        <p:grpSpPr>
          <a:xfrm>
            <a:off x="1" y="-38100"/>
            <a:ext cx="18364199" cy="2096528"/>
            <a:chOff x="80822" y="128485"/>
            <a:chExt cx="4978236" cy="1210355"/>
          </a:xfrm>
          <a:solidFill>
            <a:srgbClr val="4F747F"/>
          </a:solidFill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F068F626-E1B8-155C-0BA2-7463F7739135}"/>
                </a:ext>
              </a:extLst>
            </p:cNvPr>
            <p:cNvSpPr/>
            <p:nvPr/>
          </p:nvSpPr>
          <p:spPr>
            <a:xfrm>
              <a:off x="80822" y="128485"/>
              <a:ext cx="4978236" cy="1210355"/>
            </a:xfrm>
            <a:custGeom>
              <a:avLst/>
              <a:gdLst/>
              <a:ahLst/>
              <a:cxnLst/>
              <a:rect l="l" t="t" r="r" b="b"/>
              <a:pathLst>
                <a:path w="4978236" h="1210355">
                  <a:moveTo>
                    <a:pt x="0" y="0"/>
                  </a:moveTo>
                  <a:lnTo>
                    <a:pt x="4978236" y="0"/>
                  </a:lnTo>
                  <a:lnTo>
                    <a:pt x="4978236" y="1210355"/>
                  </a:lnTo>
                  <a:lnTo>
                    <a:pt x="0" y="121035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BC462FC3-E0A2-94CD-C6E7-D457BC405DE2}"/>
                </a:ext>
              </a:extLst>
            </p:cNvPr>
            <p:cNvSpPr txBox="1"/>
            <p:nvPr/>
          </p:nvSpPr>
          <p:spPr>
            <a:xfrm>
              <a:off x="80822" y="144395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B81E4B-DF0F-0675-A09B-6F803D453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790" y="350192"/>
            <a:ext cx="16544424" cy="147389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Mincho" panose="02020609040205080304" pitchFamily="49" charset="-128"/>
                <a:cs typeface="Calibri" panose="020F0502020204030204" pitchFamily="34" charset="0"/>
              </a:rPr>
              <a:t>LMIS ENHANCEMENT FOR SYSTEM EFFECTIVENESS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501B3C3-1A0C-4FCF-23BF-C25B5362959A}"/>
              </a:ext>
            </a:extLst>
          </p:cNvPr>
          <p:cNvSpPr txBox="1">
            <a:spLocks/>
          </p:cNvSpPr>
          <p:nvPr/>
        </p:nvSpPr>
        <p:spPr>
          <a:xfrm>
            <a:off x="15741079" y="10446151"/>
            <a:ext cx="157876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23236B-3D26-46A7-A550-DEEB04D201EA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graphicFrame>
        <p:nvGraphicFramePr>
          <p:cNvPr id="7" name="TextBox 5">
            <a:extLst>
              <a:ext uri="{FF2B5EF4-FFF2-40B4-BE49-F238E27FC236}">
                <a16:creationId xmlns:a16="http://schemas.microsoft.com/office/drawing/2014/main" id="{EEADCFA7-5160-8134-5954-C4A9012744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3682811"/>
              </p:ext>
            </p:extLst>
          </p:nvPr>
        </p:nvGraphicFramePr>
        <p:xfrm>
          <a:off x="149551" y="1757639"/>
          <a:ext cx="17732829" cy="8487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452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23950" y="1832029"/>
            <a:ext cx="770669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 33"/>
          <p:cNvGrpSpPr/>
          <p:nvPr/>
        </p:nvGrpSpPr>
        <p:grpSpPr>
          <a:xfrm>
            <a:off x="-337928" y="2387829"/>
            <a:ext cx="6534491" cy="5511342"/>
            <a:chOff x="0" y="0"/>
            <a:chExt cx="1721018" cy="1451547"/>
          </a:xfrm>
          <a:solidFill>
            <a:srgbClr val="ACBF79"/>
          </a:solidFill>
        </p:grpSpPr>
        <p:sp>
          <p:nvSpPr>
            <p:cNvPr id="34" name="Freeform 34"/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Freeform 37"/>
          <p:cNvSpPr/>
          <p:nvPr/>
        </p:nvSpPr>
        <p:spPr>
          <a:xfrm>
            <a:off x="-1038153" y="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 40"/>
          <p:cNvSpPr/>
          <p:nvPr/>
        </p:nvSpPr>
        <p:spPr>
          <a:xfrm>
            <a:off x="11727014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Freeform 43"/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Freeform 46"/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 49"/>
          <p:cNvSpPr/>
          <p:nvPr/>
        </p:nvSpPr>
        <p:spPr>
          <a:xfrm>
            <a:off x="4089434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Freeform 52"/>
          <p:cNvSpPr/>
          <p:nvPr/>
        </p:nvSpPr>
        <p:spPr>
          <a:xfrm>
            <a:off x="1685460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4" name="Group 54"/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7" name="AutoShape 57"/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AutoShape 58"/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2235326" y="4088714"/>
            <a:ext cx="5816242" cy="1978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Mincho" panose="02020609040205080304" pitchFamily="49" charset="-128"/>
                <a:cs typeface="Calibri" panose="020F0502020204030204" pitchFamily="34" charset="0"/>
              </a:rPr>
              <a:t>LMIS </a:t>
            </a:r>
          </a:p>
          <a:p>
            <a:pPr marL="0" marR="0" lvl="0" indent="0" algn="ctr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Mincho" panose="02020609040205080304" pitchFamily="49" charset="-128"/>
                <a:cs typeface="Calibri" panose="020F0502020204030204" pitchFamily="34" charset="0"/>
              </a:rPr>
              <a:t>SUPPORT </a:t>
            </a:r>
          </a:p>
        </p:txBody>
      </p:sp>
      <p:pic>
        <p:nvPicPr>
          <p:cNvPr id="4" name="Picture 3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D6D1BFDA-EA70-9F4D-EE13-CA4ED27198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1" y="8922972"/>
            <a:ext cx="2020384" cy="14462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B4D1A3-B0C8-6F89-BF15-1B7D8EFDAC15}"/>
              </a:ext>
            </a:extLst>
          </p:cNvPr>
          <p:cNvSpPr txBox="1"/>
          <p:nvPr/>
        </p:nvSpPr>
        <p:spPr>
          <a:xfrm>
            <a:off x="10108682" y="3008997"/>
            <a:ext cx="7055368" cy="310854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800" kern="1200" noProof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+mn-ea"/>
                <a:cs typeface="+mn-cs"/>
              </a:rPr>
              <a:t>Online Support Team through team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8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+mn-ea"/>
              <a:cs typeface="+mn-cs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800" kern="1200" noProof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+mn-ea"/>
                <a:cs typeface="+mn-cs"/>
              </a:rPr>
              <a:t>Weekly training and support for Stakeholders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8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+mn-ea"/>
              <a:cs typeface="+mn-cs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8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+mn-ea"/>
                <a:cs typeface="+mn-cs"/>
              </a:rPr>
              <a:t>Ticket Reference Numbers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8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+mn-ea"/>
              <a:cs typeface="+mn-cs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800" kern="1200" noProof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+mn-ea"/>
                <a:cs typeface="+mn-cs"/>
              </a:rPr>
              <a:t>Support Service Rating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5073C6-20D2-DCB8-F503-605F6F625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485" y="7009688"/>
            <a:ext cx="11510346" cy="219795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E1EFC8D-C193-6663-FF5F-8DCA8C5837DB}"/>
              </a:ext>
            </a:extLst>
          </p:cNvPr>
          <p:cNvGrpSpPr/>
          <p:nvPr/>
        </p:nvGrpSpPr>
        <p:grpSpPr>
          <a:xfrm>
            <a:off x="10730699" y="1167316"/>
            <a:ext cx="5931001" cy="1053633"/>
            <a:chOff x="4913179" y="6480023"/>
            <a:chExt cx="7906447" cy="1053633"/>
          </a:xfrm>
          <a:solidFill>
            <a:schemeClr val="bg2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BEA4FF4-7AF0-769D-5EEA-ED2FDB2A2555}"/>
                </a:ext>
              </a:extLst>
            </p:cNvPr>
            <p:cNvSpPr/>
            <p:nvPr/>
          </p:nvSpPr>
          <p:spPr>
            <a:xfrm>
              <a:off x="4913179" y="6480023"/>
              <a:ext cx="7906447" cy="1053633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/>
            <a:lstStyle/>
            <a:p>
              <a:endParaRPr lang="en-ZA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9DF135-8891-68A1-8BC8-284599CA1C71}"/>
                </a:ext>
              </a:extLst>
            </p:cNvPr>
            <p:cNvSpPr txBox="1"/>
            <p:nvPr/>
          </p:nvSpPr>
          <p:spPr>
            <a:xfrm>
              <a:off x="4913179" y="6480023"/>
              <a:ext cx="7906447" cy="1053633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172397" tIns="172397" rIns="172397" bIns="172397" numCol="1" spcCol="1270" anchor="ctr" anchorCtr="0">
              <a:noAutofit/>
            </a:bodyPr>
            <a:lstStyle/>
            <a:p>
              <a:pPr marL="0" marR="0" lvl="0" indent="0" algn="l" defTabSz="12446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2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Franklin Gothic Book" panose="020B0502020104020203"/>
                  <a:ea typeface="+mn-ea"/>
                  <a:cs typeface="+mn-cs"/>
                </a:rPr>
                <a:t>LIVE DEMONSTRATION: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Franklin Gothic Book" panose="020B0502020104020203"/>
                  <a:ea typeface="+mn-ea"/>
                  <a:cs typeface="+mn-cs"/>
                  <a:hlinkClick r:id="rId5"/>
                </a:rPr>
                <a:t>https://fpmseta.endorseds.co.za/</a:t>
              </a:r>
              <a:r>
                <a:rPr kumimoji="0" lang="en-ZA" sz="2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Franklin Gothic Book" panose="020B0502020104020203"/>
                  <a:ea typeface="+mn-ea"/>
                  <a:cs typeface="+mn-cs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633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801" y="685800"/>
            <a:ext cx="5554980" cy="14249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63220" y="680464"/>
            <a:ext cx="5554980" cy="147831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2745" y="685800"/>
            <a:ext cx="5554980" cy="1371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801" y="4628646"/>
            <a:ext cx="16948398" cy="500722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" name="Picture 6" descr="Cut-out symbol of transgender">
            <a:extLst>
              <a:ext uri="{FF2B5EF4-FFF2-40B4-BE49-F238E27FC236}">
                <a16:creationId xmlns:a16="http://schemas.microsoft.com/office/drawing/2014/main" id="{9E173127-6A5F-3786-A9AE-4B9F08BF47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69" r="7069"/>
          <a:stretch/>
        </p:blipFill>
        <p:spPr>
          <a:xfrm>
            <a:off x="679953" y="685800"/>
            <a:ext cx="11383327" cy="8849475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79805" y="685798"/>
            <a:ext cx="5428240" cy="72337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063CB6-6C37-B428-6002-4B7C840E2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9084" y="1276186"/>
            <a:ext cx="4803024" cy="62974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/>
            <a:r>
              <a:rPr lang="en-US" dirty="0"/>
              <a:t> </a:t>
            </a:r>
            <a:r>
              <a:rPr lang="en-US" b="1" dirty="0"/>
              <a:t>e-Qualification AND CAREER Portal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79805" y="8051007"/>
            <a:ext cx="5428242" cy="148426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02445C-69FA-F4FD-4644-186D10B9C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37450" y="9601200"/>
            <a:ext cx="1524660" cy="547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0CD96DCA-6F85-E60B-363D-911D0F6C87A4}"/>
              </a:ext>
            </a:extLst>
          </p:cNvPr>
          <p:cNvSpPr/>
          <p:nvPr/>
        </p:nvSpPr>
        <p:spPr>
          <a:xfrm rot="5400000">
            <a:off x="14198917" y="6094478"/>
            <a:ext cx="4063365" cy="411480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74A0A372-29EF-3814-06A1-537F20A55066}"/>
              </a:ext>
            </a:extLst>
          </p:cNvPr>
          <p:cNvSpPr/>
          <p:nvPr/>
        </p:nvSpPr>
        <p:spPr>
          <a:xfrm rot="16200000">
            <a:off x="25718" y="-25717"/>
            <a:ext cx="4063365" cy="411480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94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23950" y="1832029"/>
            <a:ext cx="770669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grpSp>
        <p:nvGrpSpPr>
          <p:cNvPr id="33" name="Group 33"/>
          <p:cNvGrpSpPr/>
          <p:nvPr/>
        </p:nvGrpSpPr>
        <p:grpSpPr>
          <a:xfrm>
            <a:off x="-337928" y="2387829"/>
            <a:ext cx="6534491" cy="5511342"/>
            <a:chOff x="0" y="0"/>
            <a:chExt cx="1721018" cy="1451547"/>
          </a:xfrm>
          <a:solidFill>
            <a:srgbClr val="ACBF79"/>
          </a:solidFill>
        </p:grpSpPr>
        <p:sp>
          <p:nvSpPr>
            <p:cNvPr id="34" name="Freeform 34"/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Freeform 37"/>
          <p:cNvSpPr/>
          <p:nvPr/>
        </p:nvSpPr>
        <p:spPr>
          <a:xfrm>
            <a:off x="-1038153" y="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40" name="Freeform 40"/>
          <p:cNvSpPr/>
          <p:nvPr/>
        </p:nvSpPr>
        <p:spPr>
          <a:xfrm>
            <a:off x="11727014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43" name="Freeform 43"/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46" name="Freeform 46"/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49" name="Freeform 49"/>
          <p:cNvSpPr/>
          <p:nvPr/>
        </p:nvSpPr>
        <p:spPr>
          <a:xfrm>
            <a:off x="4089434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52" name="Freeform 52"/>
          <p:cNvSpPr/>
          <p:nvPr/>
        </p:nvSpPr>
        <p:spPr>
          <a:xfrm>
            <a:off x="1685460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grpSp>
        <p:nvGrpSpPr>
          <p:cNvPr id="54" name="Group 54"/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57" name="AutoShape 57"/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58" name="AutoShape 58"/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63" name="TextBox 63"/>
          <p:cNvSpPr txBox="1"/>
          <p:nvPr/>
        </p:nvSpPr>
        <p:spPr>
          <a:xfrm>
            <a:off x="2235326" y="4088713"/>
            <a:ext cx="5816242" cy="1978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5400" b="1" dirty="0">
                <a:solidFill>
                  <a:schemeClr val="bg1"/>
                </a:solidFill>
                <a:latin typeface="+mj-lt"/>
                <a:ea typeface="MS Mincho" panose="02020609040205080304" pitchFamily="49" charset="-128"/>
                <a:cs typeface="Calibri" panose="020F0502020204030204" pitchFamily="34" charset="0"/>
              </a:rPr>
              <a:t>CAREER PORTAL UPDATE</a:t>
            </a:r>
          </a:p>
        </p:txBody>
      </p:sp>
      <p:pic>
        <p:nvPicPr>
          <p:cNvPr id="4" name="Picture 3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D6D1BFDA-EA70-9F4D-EE13-CA4ED2719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1" y="8922972"/>
            <a:ext cx="2020384" cy="14462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DFD560-67A4-44E7-BB08-9789F73659CF}"/>
              </a:ext>
            </a:extLst>
          </p:cNvPr>
          <p:cNvSpPr txBox="1"/>
          <p:nvPr/>
        </p:nvSpPr>
        <p:spPr>
          <a:xfrm>
            <a:off x="8881743" y="1028700"/>
            <a:ext cx="9129495" cy="811420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400" b="1" u="none" kern="1200" noProof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+mn-ea"/>
                <a:cs typeface="+mn-cs"/>
              </a:rPr>
              <a:t>Background, Status, and Progress  </a:t>
            </a:r>
            <a:endPara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+mn-ea"/>
              <a:cs typeface="+mn-cs"/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+mn-ea"/>
                <a:cs typeface="+mn-cs"/>
              </a:rPr>
              <a:t>Database of the qualified candidates \ learners </a:t>
            </a:r>
            <a:endParaRPr lang="en-US" sz="24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+mn-ea"/>
              <a:cs typeface="+mn-cs"/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+mn-ea"/>
                <a:cs typeface="+mn-cs"/>
              </a:rPr>
              <a:t>Bridging the gap between qualified candidates and employers </a:t>
            </a:r>
            <a:endParaRPr lang="en-US" sz="24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+mn-ea"/>
              <a:cs typeface="+mn-cs"/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kern="1200" noProof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+mn-ea"/>
                <a:cs typeface="+mn-cs"/>
              </a:rPr>
              <a:t>10320 Qualified Registered candidates \ learners 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kern="1200" noProof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+mn-ea"/>
                <a:cs typeface="+mn-cs"/>
              </a:rPr>
              <a:t>Career Portal Revamped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kern="1200" noProof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+mn-ea"/>
                <a:cs typeface="+mn-cs"/>
              </a:rPr>
              <a:t>Advertised Opportunities - (Extremely low and we need more for better impact)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kern="1200" noProof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+mn-ea"/>
                <a:cs typeface="+mn-cs"/>
              </a:rPr>
              <a:t>Continuous updating of learners and available opportunities 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kern="1200" noProof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+mn-ea"/>
                <a:cs typeface="+mn-cs"/>
              </a:rPr>
              <a:t>Create more awareness of the portal during DG and MG workshops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ZA" sz="2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+mn-ea"/>
                <a:cs typeface="+mn-cs"/>
                <a:hlinkClick r:id="rId3"/>
              </a:rPr>
              <a:t>https://www.careers-fpmseta.org.za</a:t>
            </a:r>
            <a:r>
              <a:rPr lang="en-ZA" sz="2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+mn-ea"/>
                <a:cs typeface="+mn-cs"/>
              </a:rPr>
              <a:t> </a:t>
            </a:r>
            <a:endParaRPr lang="en-US" sz="24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81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videndVTI">
  <a:themeElements>
    <a:clrScheme name="FP&amp;M SET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DBF7B"/>
      </a:accent1>
      <a:accent2>
        <a:srgbClr val="4E747F"/>
      </a:accent2>
      <a:accent3>
        <a:srgbClr val="C4CCA2"/>
      </a:accent3>
      <a:accent4>
        <a:srgbClr val="64828C"/>
      </a:accent4>
      <a:accent5>
        <a:srgbClr val="468498"/>
      </a:accent5>
      <a:accent6>
        <a:srgbClr val="4D93AC"/>
      </a:accent6>
      <a:hlink>
        <a:srgbClr val="0563C1"/>
      </a:hlink>
      <a:folHlink>
        <a:srgbClr val="954F7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2657</TotalTime>
  <Words>499</Words>
  <Application>Microsoft Office PowerPoint</Application>
  <PresentationFormat>Custom</PresentationFormat>
  <Paragraphs>94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Franklin Gothic Book</vt:lpstr>
      <vt:lpstr>Franklin Gothic Demi</vt:lpstr>
      <vt:lpstr>Wingdings</vt:lpstr>
      <vt:lpstr>Calibri</vt:lpstr>
      <vt:lpstr>Wingdings 2</vt:lpstr>
      <vt:lpstr>Gill Sans MT</vt:lpstr>
      <vt:lpstr>Arial</vt:lpstr>
      <vt:lpstr>League Spartan</vt:lpstr>
      <vt:lpstr>Office Theme</vt:lpstr>
      <vt:lpstr>1_DividendVTI</vt:lpstr>
      <vt:lpstr>PowerPoint Presentation</vt:lpstr>
      <vt:lpstr>PowerPoint Presentation</vt:lpstr>
      <vt:lpstr>LMIS ENHANCEMENTS SUMMARY, SUPPORT AND  DEMONSTRATION </vt:lpstr>
      <vt:lpstr>LMIS ENHANCEMENT FOR SYSTEM EFFECTIVENESS</vt:lpstr>
      <vt:lpstr>LMIS ENHANCEMENT FOR SYSTEM EFFECTIVENESS</vt:lpstr>
      <vt:lpstr>LMIS ENHANCEMENT FOR SYSTEM EFFECTIVENESS</vt:lpstr>
      <vt:lpstr>PowerPoint Presentation</vt:lpstr>
      <vt:lpstr> e-Qualification AND CAREER Portal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White Minimalist Modern Real Estate Presentation</dc:title>
  <dc:creator>Ian Hansen</dc:creator>
  <cp:lastModifiedBy>Bongani Masango</cp:lastModifiedBy>
  <cp:revision>28</cp:revision>
  <cp:lastPrinted>2023-07-19T14:44:34Z</cp:lastPrinted>
  <dcterms:created xsi:type="dcterms:W3CDTF">2006-08-16T00:00:00Z</dcterms:created>
  <dcterms:modified xsi:type="dcterms:W3CDTF">2024-02-12T07:22:45Z</dcterms:modified>
  <dc:identifier>DAFkeJ3_VZU</dc:identifier>
</cp:coreProperties>
</file>