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0" r:id="rId1"/>
    <p:sldMasterId id="2147483680" r:id="rId2"/>
    <p:sldMasterId id="2147483682" r:id="rId3"/>
    <p:sldMasterId id="2147483694" r:id="rId4"/>
    <p:sldMasterId id="2147483706" r:id="rId5"/>
    <p:sldMasterId id="2147483718" r:id="rId6"/>
  </p:sldMasterIdLst>
  <p:notesMasterIdLst>
    <p:notesMasterId r:id="rId19"/>
  </p:notesMasterIdLst>
  <p:sldIdLst>
    <p:sldId id="3167" r:id="rId7"/>
    <p:sldId id="257" r:id="rId8"/>
    <p:sldId id="3255" r:id="rId9"/>
    <p:sldId id="3207" r:id="rId10"/>
    <p:sldId id="256" r:id="rId11"/>
    <p:sldId id="3187" r:id="rId12"/>
    <p:sldId id="3256" r:id="rId13"/>
    <p:sldId id="3250" r:id="rId14"/>
    <p:sldId id="3257" r:id="rId15"/>
    <p:sldId id="3216" r:id="rId16"/>
    <p:sldId id="3252" r:id="rId17"/>
    <p:sldId id="3168" r:id="rId18"/>
  </p:sldIdLst>
  <p:sldSz cx="18288000" cy="10287000"/>
  <p:notesSz cx="6858000" cy="9144000"/>
  <p:embeddedFontLst>
    <p:embeddedFont>
      <p:font typeface="Franklin Gothic Book" panose="020B0503020102020204" pitchFamily="34" charset="0"/>
      <p:regular r:id="rId20"/>
      <p:italic r:id="rId21"/>
    </p:embeddedFont>
    <p:embeddedFont>
      <p:font typeface="Franklin Gothic Demi" panose="020B0703020102020204" pitchFamily="34" charset="0"/>
      <p:regular r:id="rId22"/>
      <p:italic r:id="rId23"/>
    </p:embeddedFont>
    <p:embeddedFont>
      <p:font typeface="Wingdings 2" panose="05020102010507070707" pitchFamily="18" charset="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47F"/>
    <a:srgbClr val="1D617A"/>
    <a:srgbClr val="377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5033" autoAdjust="0"/>
  </p:normalViewPr>
  <p:slideViewPr>
    <p:cSldViewPr>
      <p:cViewPr varScale="1">
        <p:scale>
          <a:sx n="54" d="100"/>
          <a:sy n="54" d="100"/>
        </p:scale>
        <p:origin x="86" y="1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svg"/><Relationship Id="rId5" Type="http://schemas.openxmlformats.org/officeDocument/2006/relationships/image" Target="../media/image26.png"/><Relationship Id="rId4" Type="http://schemas.openxmlformats.org/officeDocument/2006/relationships/image" Target="../media/image33.svg"/></Relationships>
</file>

<file path=ppt/diagrams/_rels/data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4.svg"/><Relationship Id="rId5" Type="http://schemas.openxmlformats.org/officeDocument/2006/relationships/image" Target="../media/image26.png"/><Relationship Id="rId4" Type="http://schemas.openxmlformats.org/officeDocument/2006/relationships/image" Target="../media/image3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6893A-5F9E-4BC6-96B1-6CED242316B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9FF768B-99C5-4DFA-BA1C-776DE2AC9477}">
      <dgm:prSet custT="1"/>
      <dgm:spPr/>
      <dgm:t>
        <a:bodyPr/>
        <a:lstStyle/>
        <a:p>
          <a:pPr>
            <a:lnSpc>
              <a:spcPct val="100000"/>
            </a:lnSpc>
          </a:pPr>
          <a:r>
            <a:rPr lang="en-US" sz="2400" b="0" i="0" baseline="0" dirty="0">
              <a:latin typeface="Calibri" panose="020F0502020204030204" pitchFamily="34" charset="0"/>
              <a:cs typeface="Calibri" panose="020F0502020204030204" pitchFamily="34" charset="0"/>
            </a:rPr>
            <a:t>Compliments and best wishes to all Stakeholders for 2024!</a:t>
          </a:r>
          <a:endParaRPr lang="en-US" sz="2400" dirty="0">
            <a:latin typeface="Calibri" panose="020F0502020204030204" pitchFamily="34" charset="0"/>
            <a:cs typeface="Calibri" panose="020F0502020204030204" pitchFamily="34" charset="0"/>
          </a:endParaRPr>
        </a:p>
      </dgm:t>
    </dgm:pt>
    <dgm:pt modelId="{E3B80D86-90B4-414C-B4F0-F425DEA0C9C4}" type="parTrans" cxnId="{1BDDB740-8EC4-4E8A-A438-B2F8CE921056}">
      <dgm:prSet/>
      <dgm:spPr/>
      <dgm:t>
        <a:bodyPr/>
        <a:lstStyle/>
        <a:p>
          <a:endParaRPr lang="en-US" sz="2400">
            <a:latin typeface="Calibri" panose="020F0502020204030204" pitchFamily="34" charset="0"/>
            <a:cs typeface="Calibri" panose="020F0502020204030204" pitchFamily="34" charset="0"/>
          </a:endParaRPr>
        </a:p>
      </dgm:t>
    </dgm:pt>
    <dgm:pt modelId="{7FD816A1-A50F-44F7-80E5-B81EFE7FA19D}" type="sibTrans" cxnId="{1BDDB740-8EC4-4E8A-A438-B2F8CE921056}">
      <dgm:prSet/>
      <dgm:spPr/>
      <dgm:t>
        <a:bodyPr/>
        <a:lstStyle/>
        <a:p>
          <a:endParaRPr lang="en-US" sz="2400">
            <a:latin typeface="Calibri" panose="020F0502020204030204" pitchFamily="34" charset="0"/>
            <a:cs typeface="Calibri" panose="020F0502020204030204" pitchFamily="34" charset="0"/>
          </a:endParaRPr>
        </a:p>
      </dgm:t>
    </dgm:pt>
    <dgm:pt modelId="{8819C3F1-58CC-4204-92E9-D9617AA3ACF3}">
      <dgm:prSet custT="1"/>
      <dgm:spPr/>
      <dgm:t>
        <a:bodyPr/>
        <a:lstStyle/>
        <a:p>
          <a:pPr>
            <a:lnSpc>
              <a:spcPct val="100000"/>
            </a:lnSpc>
          </a:pPr>
          <a:r>
            <a:rPr lang="en-US" sz="2400" b="0" i="0" baseline="0" dirty="0">
              <a:latin typeface="Calibri" panose="020F0502020204030204" pitchFamily="34" charset="0"/>
              <a:cs typeface="Calibri" panose="020F0502020204030204" pitchFamily="34" charset="0"/>
            </a:rPr>
            <a:t>I wish all Stakeholders a healthy, safe and productive year and extend a warm welcome to all our stakeholders to the FP&amp;M SETA MG and DG funding window workshops for the 2024/25 financial year</a:t>
          </a:r>
          <a:endParaRPr lang="en-US" sz="2400" dirty="0">
            <a:latin typeface="Calibri" panose="020F0502020204030204" pitchFamily="34" charset="0"/>
            <a:cs typeface="Calibri" panose="020F0502020204030204" pitchFamily="34" charset="0"/>
          </a:endParaRPr>
        </a:p>
      </dgm:t>
    </dgm:pt>
    <dgm:pt modelId="{9B7D0468-4BE5-47C5-B1AD-BE875923C675}" type="parTrans" cxnId="{673CDDA7-6F00-46CD-A89A-723524E08633}">
      <dgm:prSet/>
      <dgm:spPr/>
      <dgm:t>
        <a:bodyPr/>
        <a:lstStyle/>
        <a:p>
          <a:endParaRPr lang="en-US" sz="2400">
            <a:latin typeface="Calibri" panose="020F0502020204030204" pitchFamily="34" charset="0"/>
            <a:cs typeface="Calibri" panose="020F0502020204030204" pitchFamily="34" charset="0"/>
          </a:endParaRPr>
        </a:p>
      </dgm:t>
    </dgm:pt>
    <dgm:pt modelId="{7FBCA2A4-44FA-4C4D-B53E-1908CCF74D0C}" type="sibTrans" cxnId="{673CDDA7-6F00-46CD-A89A-723524E08633}">
      <dgm:prSet/>
      <dgm:spPr/>
      <dgm:t>
        <a:bodyPr/>
        <a:lstStyle/>
        <a:p>
          <a:endParaRPr lang="en-US" sz="2400">
            <a:latin typeface="Calibri" panose="020F0502020204030204" pitchFamily="34" charset="0"/>
            <a:cs typeface="Calibri" panose="020F0502020204030204" pitchFamily="34" charset="0"/>
          </a:endParaRPr>
        </a:p>
      </dgm:t>
    </dgm:pt>
    <dgm:pt modelId="{495AE715-F123-4116-B480-99AD499658D2}">
      <dgm:prSet custT="1"/>
      <dgm:spPr/>
      <dgm:t>
        <a:bodyPr/>
        <a:lstStyle/>
        <a:p>
          <a:pPr>
            <a:lnSpc>
              <a:spcPct val="100000"/>
            </a:lnSpc>
          </a:pPr>
          <a:r>
            <a:rPr lang="en-US" sz="2400" b="1" i="0" baseline="0" dirty="0">
              <a:latin typeface="Calibri" panose="020F0502020204030204" pitchFamily="34" charset="0"/>
              <a:cs typeface="Calibri" panose="020F0502020204030204" pitchFamily="34" charset="0"/>
            </a:rPr>
            <a:t>Opening of FP&amp;M SETA Offices: </a:t>
          </a:r>
          <a:r>
            <a:rPr lang="en-US" sz="2400" b="0" i="0" baseline="0" dirty="0">
              <a:latin typeface="Calibri" panose="020F0502020204030204" pitchFamily="34" charset="0"/>
              <a:cs typeface="Calibri" panose="020F0502020204030204" pitchFamily="34" charset="0"/>
            </a:rPr>
            <a:t>FP&amp;M SETA resumed its business operations on 02nd January 2024.  The FP&amp;M SETA employees will continue to provide services  on a rotational basis to stakeholders working both from the offices and remotely from home</a:t>
          </a:r>
          <a:endParaRPr lang="en-US" sz="2400" dirty="0">
            <a:latin typeface="Calibri" panose="020F0502020204030204" pitchFamily="34" charset="0"/>
            <a:cs typeface="Calibri" panose="020F0502020204030204" pitchFamily="34" charset="0"/>
          </a:endParaRPr>
        </a:p>
      </dgm:t>
    </dgm:pt>
    <dgm:pt modelId="{83A795FF-4A92-42C9-A3C9-5D5AA919095E}" type="parTrans" cxnId="{A64D0CB7-33B1-441E-9A7C-DEC5295BA0D4}">
      <dgm:prSet/>
      <dgm:spPr/>
      <dgm:t>
        <a:bodyPr/>
        <a:lstStyle/>
        <a:p>
          <a:endParaRPr lang="en-US" sz="2400">
            <a:latin typeface="Calibri" panose="020F0502020204030204" pitchFamily="34" charset="0"/>
            <a:cs typeface="Calibri" panose="020F0502020204030204" pitchFamily="34" charset="0"/>
          </a:endParaRPr>
        </a:p>
      </dgm:t>
    </dgm:pt>
    <dgm:pt modelId="{67D0AE95-8A0F-4C65-9156-42A710EDF4D0}" type="sibTrans" cxnId="{A64D0CB7-33B1-441E-9A7C-DEC5295BA0D4}">
      <dgm:prSet/>
      <dgm:spPr/>
      <dgm:t>
        <a:bodyPr/>
        <a:lstStyle/>
        <a:p>
          <a:endParaRPr lang="en-US" sz="2400">
            <a:latin typeface="Calibri" panose="020F0502020204030204" pitchFamily="34" charset="0"/>
            <a:cs typeface="Calibri" panose="020F0502020204030204" pitchFamily="34" charset="0"/>
          </a:endParaRPr>
        </a:p>
      </dgm:t>
    </dgm:pt>
    <dgm:pt modelId="{F8C38778-83F7-495E-A769-A75A6DEBF3E9}">
      <dgm:prSet custT="1"/>
      <dgm:spPr/>
      <dgm:t>
        <a:bodyPr/>
        <a:lstStyle/>
        <a:p>
          <a:pPr>
            <a:lnSpc>
              <a:spcPct val="100000"/>
            </a:lnSpc>
          </a:pPr>
          <a:r>
            <a:rPr lang="en-US" sz="2400" b="0" i="0" baseline="0">
              <a:latin typeface="Calibri" panose="020F0502020204030204" pitchFamily="34" charset="0"/>
              <a:cs typeface="Calibri" panose="020F0502020204030204" pitchFamily="34" charset="0"/>
            </a:rPr>
            <a:t>Management and Staff are continuously working to address challenges, including processes and systems challenges, as quickly and efficiently as possible</a:t>
          </a:r>
          <a:endParaRPr lang="en-US" sz="2400">
            <a:latin typeface="Calibri" panose="020F0502020204030204" pitchFamily="34" charset="0"/>
            <a:cs typeface="Calibri" panose="020F0502020204030204" pitchFamily="34" charset="0"/>
          </a:endParaRPr>
        </a:p>
      </dgm:t>
    </dgm:pt>
    <dgm:pt modelId="{A614EE78-9038-4A34-BC03-290ED08B7551}" type="parTrans" cxnId="{38A84D95-374D-4E48-879F-F50BE5A67BA4}">
      <dgm:prSet/>
      <dgm:spPr/>
      <dgm:t>
        <a:bodyPr/>
        <a:lstStyle/>
        <a:p>
          <a:endParaRPr lang="en-US" sz="2400">
            <a:latin typeface="Calibri" panose="020F0502020204030204" pitchFamily="34" charset="0"/>
            <a:cs typeface="Calibri" panose="020F0502020204030204" pitchFamily="34" charset="0"/>
          </a:endParaRPr>
        </a:p>
      </dgm:t>
    </dgm:pt>
    <dgm:pt modelId="{3A06C7D8-7441-4516-B6F7-157A4C8674F6}" type="sibTrans" cxnId="{38A84D95-374D-4E48-879F-F50BE5A67BA4}">
      <dgm:prSet/>
      <dgm:spPr/>
      <dgm:t>
        <a:bodyPr/>
        <a:lstStyle/>
        <a:p>
          <a:endParaRPr lang="en-US" sz="2400">
            <a:latin typeface="Calibri" panose="020F0502020204030204" pitchFamily="34" charset="0"/>
            <a:cs typeface="Calibri" panose="020F0502020204030204" pitchFamily="34" charset="0"/>
          </a:endParaRPr>
        </a:p>
      </dgm:t>
    </dgm:pt>
    <dgm:pt modelId="{2D2DDE14-B5BF-4E00-B85B-5455406433A4}" type="pres">
      <dgm:prSet presAssocID="{6316893A-5F9E-4BC6-96B1-6CED242316B8}" presName="root" presStyleCnt="0">
        <dgm:presLayoutVars>
          <dgm:dir/>
          <dgm:resizeHandles val="exact"/>
        </dgm:presLayoutVars>
      </dgm:prSet>
      <dgm:spPr/>
    </dgm:pt>
    <dgm:pt modelId="{5591D818-89C3-41F2-A448-C3A1B50C9B5F}" type="pres">
      <dgm:prSet presAssocID="{59FF768B-99C5-4DFA-BA1C-776DE2AC9477}" presName="compNode" presStyleCnt="0"/>
      <dgm:spPr/>
    </dgm:pt>
    <dgm:pt modelId="{53F9D3FB-47BB-4CF7-9E93-1586A69D8C28}" type="pres">
      <dgm:prSet presAssocID="{59FF768B-99C5-4DFA-BA1C-776DE2AC9477}" presName="bgRect" presStyleLbl="bgShp" presStyleIdx="0" presStyleCnt="4"/>
      <dgm:spPr/>
    </dgm:pt>
    <dgm:pt modelId="{96CB7AD7-A528-4C15-8D66-B4EFCE942404}" type="pres">
      <dgm:prSet presAssocID="{59FF768B-99C5-4DFA-BA1C-776DE2AC94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ngel Face Outline"/>
        </a:ext>
      </dgm:extLst>
    </dgm:pt>
    <dgm:pt modelId="{83EC27E2-8103-423C-A232-8D2701CBDB47}" type="pres">
      <dgm:prSet presAssocID="{59FF768B-99C5-4DFA-BA1C-776DE2AC9477}" presName="spaceRect" presStyleCnt="0"/>
      <dgm:spPr/>
    </dgm:pt>
    <dgm:pt modelId="{CC551933-CCA7-419C-87BF-5D6EC2CB4FEA}" type="pres">
      <dgm:prSet presAssocID="{59FF768B-99C5-4DFA-BA1C-776DE2AC9477}" presName="parTx" presStyleLbl="revTx" presStyleIdx="0" presStyleCnt="4">
        <dgm:presLayoutVars>
          <dgm:chMax val="0"/>
          <dgm:chPref val="0"/>
        </dgm:presLayoutVars>
      </dgm:prSet>
      <dgm:spPr/>
    </dgm:pt>
    <dgm:pt modelId="{6ECA4D18-41D0-4FAA-AE31-FE60F82EB01A}" type="pres">
      <dgm:prSet presAssocID="{7FD816A1-A50F-44F7-80E5-B81EFE7FA19D}" presName="sibTrans" presStyleCnt="0"/>
      <dgm:spPr/>
    </dgm:pt>
    <dgm:pt modelId="{BFC1AA39-4F70-48C8-8A2D-81B35BBB7606}" type="pres">
      <dgm:prSet presAssocID="{8819C3F1-58CC-4204-92E9-D9617AA3ACF3}" presName="compNode" presStyleCnt="0"/>
      <dgm:spPr/>
    </dgm:pt>
    <dgm:pt modelId="{6D2A9FAB-B594-4074-87E5-3B0539A7F0A4}" type="pres">
      <dgm:prSet presAssocID="{8819C3F1-58CC-4204-92E9-D9617AA3ACF3}" presName="bgRect" presStyleLbl="bgShp" presStyleIdx="1" presStyleCnt="4"/>
      <dgm:spPr>
        <a:solidFill>
          <a:schemeClr val="tx2">
            <a:lumMod val="10000"/>
            <a:lumOff val="90000"/>
          </a:schemeClr>
        </a:solidFill>
      </dgm:spPr>
    </dgm:pt>
    <dgm:pt modelId="{5F255645-9CAC-4EFF-A710-D394488A6C5B}" type="pres">
      <dgm:prSet presAssocID="{8819C3F1-58CC-4204-92E9-D9617AA3AC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4DB1FF8-1124-4B1F-AB76-7AA7FD2B04BF}" type="pres">
      <dgm:prSet presAssocID="{8819C3F1-58CC-4204-92E9-D9617AA3ACF3}" presName="spaceRect" presStyleCnt="0"/>
      <dgm:spPr/>
    </dgm:pt>
    <dgm:pt modelId="{AFE8585B-5B4F-4069-805A-E16D394AF7F5}" type="pres">
      <dgm:prSet presAssocID="{8819C3F1-58CC-4204-92E9-D9617AA3ACF3}" presName="parTx" presStyleLbl="revTx" presStyleIdx="1" presStyleCnt="4">
        <dgm:presLayoutVars>
          <dgm:chMax val="0"/>
          <dgm:chPref val="0"/>
        </dgm:presLayoutVars>
      </dgm:prSet>
      <dgm:spPr/>
    </dgm:pt>
    <dgm:pt modelId="{E15BA58F-0C80-41FA-9826-D1FE3F64045F}" type="pres">
      <dgm:prSet presAssocID="{7FBCA2A4-44FA-4C4D-B53E-1908CCF74D0C}" presName="sibTrans" presStyleCnt="0"/>
      <dgm:spPr/>
    </dgm:pt>
    <dgm:pt modelId="{714F00BC-ACA9-43CF-A1E0-B008B828FC87}" type="pres">
      <dgm:prSet presAssocID="{495AE715-F123-4116-B480-99AD499658D2}" presName="compNode" presStyleCnt="0"/>
      <dgm:spPr/>
    </dgm:pt>
    <dgm:pt modelId="{13F0FD56-B75D-4786-B384-AE2B9E3C4A40}" type="pres">
      <dgm:prSet presAssocID="{495AE715-F123-4116-B480-99AD499658D2}" presName="bgRect" presStyleLbl="bgShp" presStyleIdx="2" presStyleCnt="4" custScaleY="140994"/>
      <dgm:spPr/>
    </dgm:pt>
    <dgm:pt modelId="{2358A076-5879-4C46-954D-017E82FF7531}" type="pres">
      <dgm:prSet presAssocID="{495AE715-F123-4116-B480-99AD499658D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EDB2D5C6-A1FF-4390-88DA-9F8613CE725E}" type="pres">
      <dgm:prSet presAssocID="{495AE715-F123-4116-B480-99AD499658D2}" presName="spaceRect" presStyleCnt="0"/>
      <dgm:spPr/>
    </dgm:pt>
    <dgm:pt modelId="{F53EC5A0-5873-45C8-9E16-1C455BC0145C}" type="pres">
      <dgm:prSet presAssocID="{495AE715-F123-4116-B480-99AD499658D2}" presName="parTx" presStyleLbl="revTx" presStyleIdx="2" presStyleCnt="4">
        <dgm:presLayoutVars>
          <dgm:chMax val="0"/>
          <dgm:chPref val="0"/>
        </dgm:presLayoutVars>
      </dgm:prSet>
      <dgm:spPr/>
    </dgm:pt>
    <dgm:pt modelId="{75F8E027-3A79-495E-88A7-DE6AC403EF91}" type="pres">
      <dgm:prSet presAssocID="{67D0AE95-8A0F-4C65-9156-42A710EDF4D0}" presName="sibTrans" presStyleCnt="0"/>
      <dgm:spPr/>
    </dgm:pt>
    <dgm:pt modelId="{08D23ACE-99BF-4618-A908-B2B59D6E8B8A}" type="pres">
      <dgm:prSet presAssocID="{F8C38778-83F7-495E-A769-A75A6DEBF3E9}" presName="compNode" presStyleCnt="0"/>
      <dgm:spPr/>
    </dgm:pt>
    <dgm:pt modelId="{08161436-590D-4872-B0AA-601F1745A558}" type="pres">
      <dgm:prSet presAssocID="{F8C38778-83F7-495E-A769-A75A6DEBF3E9}" presName="bgRect" presStyleLbl="bgShp" presStyleIdx="3" presStyleCnt="4"/>
      <dgm:spPr>
        <a:solidFill>
          <a:schemeClr val="tx2">
            <a:lumMod val="10000"/>
            <a:lumOff val="90000"/>
          </a:schemeClr>
        </a:solidFill>
      </dgm:spPr>
    </dgm:pt>
    <dgm:pt modelId="{400E51F5-6B65-4F86-9A49-AD48510651F8}" type="pres">
      <dgm:prSet presAssocID="{F8C38778-83F7-495E-A769-A75A6DEBF3E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28E35F0F-B848-4CA4-8E53-37F0AFC0AE6D}" type="pres">
      <dgm:prSet presAssocID="{F8C38778-83F7-495E-A769-A75A6DEBF3E9}" presName="spaceRect" presStyleCnt="0"/>
      <dgm:spPr/>
    </dgm:pt>
    <dgm:pt modelId="{2593C3D0-4CBC-4088-A463-A10AF62FB71D}" type="pres">
      <dgm:prSet presAssocID="{F8C38778-83F7-495E-A769-A75A6DEBF3E9}" presName="parTx" presStyleLbl="revTx" presStyleIdx="3" presStyleCnt="4">
        <dgm:presLayoutVars>
          <dgm:chMax val="0"/>
          <dgm:chPref val="0"/>
        </dgm:presLayoutVars>
      </dgm:prSet>
      <dgm:spPr/>
    </dgm:pt>
  </dgm:ptLst>
  <dgm:cxnLst>
    <dgm:cxn modelId="{1BDDB740-8EC4-4E8A-A438-B2F8CE921056}" srcId="{6316893A-5F9E-4BC6-96B1-6CED242316B8}" destId="{59FF768B-99C5-4DFA-BA1C-776DE2AC9477}" srcOrd="0" destOrd="0" parTransId="{E3B80D86-90B4-414C-B4F0-F425DEA0C9C4}" sibTransId="{7FD816A1-A50F-44F7-80E5-B81EFE7FA19D}"/>
    <dgm:cxn modelId="{6A2E835B-8197-4152-A291-73D9115038D6}" type="presOf" srcId="{F8C38778-83F7-495E-A769-A75A6DEBF3E9}" destId="{2593C3D0-4CBC-4088-A463-A10AF62FB71D}" srcOrd="0" destOrd="0" presId="urn:microsoft.com/office/officeart/2018/2/layout/IconVerticalSolidList"/>
    <dgm:cxn modelId="{3CBC6750-5420-4FF2-B9EE-0AA8133BAF6C}" type="presOf" srcId="{8819C3F1-58CC-4204-92E9-D9617AA3ACF3}" destId="{AFE8585B-5B4F-4069-805A-E16D394AF7F5}" srcOrd="0" destOrd="0" presId="urn:microsoft.com/office/officeart/2018/2/layout/IconVerticalSolidList"/>
    <dgm:cxn modelId="{38A84D95-374D-4E48-879F-F50BE5A67BA4}" srcId="{6316893A-5F9E-4BC6-96B1-6CED242316B8}" destId="{F8C38778-83F7-495E-A769-A75A6DEBF3E9}" srcOrd="3" destOrd="0" parTransId="{A614EE78-9038-4A34-BC03-290ED08B7551}" sibTransId="{3A06C7D8-7441-4516-B6F7-157A4C8674F6}"/>
    <dgm:cxn modelId="{3B210D98-CE12-4417-80A1-3A551678621E}" type="presOf" srcId="{495AE715-F123-4116-B480-99AD499658D2}" destId="{F53EC5A0-5873-45C8-9E16-1C455BC0145C}" srcOrd="0" destOrd="0" presId="urn:microsoft.com/office/officeart/2018/2/layout/IconVerticalSolidList"/>
    <dgm:cxn modelId="{673CDDA7-6F00-46CD-A89A-723524E08633}" srcId="{6316893A-5F9E-4BC6-96B1-6CED242316B8}" destId="{8819C3F1-58CC-4204-92E9-D9617AA3ACF3}" srcOrd="1" destOrd="0" parTransId="{9B7D0468-4BE5-47C5-B1AD-BE875923C675}" sibTransId="{7FBCA2A4-44FA-4C4D-B53E-1908CCF74D0C}"/>
    <dgm:cxn modelId="{A64D0CB7-33B1-441E-9A7C-DEC5295BA0D4}" srcId="{6316893A-5F9E-4BC6-96B1-6CED242316B8}" destId="{495AE715-F123-4116-B480-99AD499658D2}" srcOrd="2" destOrd="0" parTransId="{83A795FF-4A92-42C9-A3C9-5D5AA919095E}" sibTransId="{67D0AE95-8A0F-4C65-9156-42A710EDF4D0}"/>
    <dgm:cxn modelId="{AA1CB5BB-939D-4814-9D58-703464E03652}" type="presOf" srcId="{6316893A-5F9E-4BC6-96B1-6CED242316B8}" destId="{2D2DDE14-B5BF-4E00-B85B-5455406433A4}" srcOrd="0" destOrd="0" presId="urn:microsoft.com/office/officeart/2018/2/layout/IconVerticalSolidList"/>
    <dgm:cxn modelId="{73DB26F6-34FE-404C-BDD3-3422A1A01BD6}" type="presOf" srcId="{59FF768B-99C5-4DFA-BA1C-776DE2AC9477}" destId="{CC551933-CCA7-419C-87BF-5D6EC2CB4FEA}" srcOrd="0" destOrd="0" presId="urn:microsoft.com/office/officeart/2018/2/layout/IconVerticalSolidList"/>
    <dgm:cxn modelId="{8C238E42-009F-4DF6-94A9-467532B95692}" type="presParOf" srcId="{2D2DDE14-B5BF-4E00-B85B-5455406433A4}" destId="{5591D818-89C3-41F2-A448-C3A1B50C9B5F}" srcOrd="0" destOrd="0" presId="urn:microsoft.com/office/officeart/2018/2/layout/IconVerticalSolidList"/>
    <dgm:cxn modelId="{11E90AAF-073A-400C-843F-8D910FC125B9}" type="presParOf" srcId="{5591D818-89C3-41F2-A448-C3A1B50C9B5F}" destId="{53F9D3FB-47BB-4CF7-9E93-1586A69D8C28}" srcOrd="0" destOrd="0" presId="urn:microsoft.com/office/officeart/2018/2/layout/IconVerticalSolidList"/>
    <dgm:cxn modelId="{A3ACD3BB-92F6-4EE0-83B4-630935E769E6}" type="presParOf" srcId="{5591D818-89C3-41F2-A448-C3A1B50C9B5F}" destId="{96CB7AD7-A528-4C15-8D66-B4EFCE942404}" srcOrd="1" destOrd="0" presId="urn:microsoft.com/office/officeart/2018/2/layout/IconVerticalSolidList"/>
    <dgm:cxn modelId="{4D79836D-021B-4418-9042-96B4949F4950}" type="presParOf" srcId="{5591D818-89C3-41F2-A448-C3A1B50C9B5F}" destId="{83EC27E2-8103-423C-A232-8D2701CBDB47}" srcOrd="2" destOrd="0" presId="urn:microsoft.com/office/officeart/2018/2/layout/IconVerticalSolidList"/>
    <dgm:cxn modelId="{B7D521DE-30A3-4C85-990C-528D42A97450}" type="presParOf" srcId="{5591D818-89C3-41F2-A448-C3A1B50C9B5F}" destId="{CC551933-CCA7-419C-87BF-5D6EC2CB4FEA}" srcOrd="3" destOrd="0" presId="urn:microsoft.com/office/officeart/2018/2/layout/IconVerticalSolidList"/>
    <dgm:cxn modelId="{C281C806-4E8C-4658-8883-E220C59C13AE}" type="presParOf" srcId="{2D2DDE14-B5BF-4E00-B85B-5455406433A4}" destId="{6ECA4D18-41D0-4FAA-AE31-FE60F82EB01A}" srcOrd="1" destOrd="0" presId="urn:microsoft.com/office/officeart/2018/2/layout/IconVerticalSolidList"/>
    <dgm:cxn modelId="{949CDF10-B02C-48D6-BAAA-7940AB38EDE5}" type="presParOf" srcId="{2D2DDE14-B5BF-4E00-B85B-5455406433A4}" destId="{BFC1AA39-4F70-48C8-8A2D-81B35BBB7606}" srcOrd="2" destOrd="0" presId="urn:microsoft.com/office/officeart/2018/2/layout/IconVerticalSolidList"/>
    <dgm:cxn modelId="{CA2E062B-0383-4693-A329-5EA0582D5658}" type="presParOf" srcId="{BFC1AA39-4F70-48C8-8A2D-81B35BBB7606}" destId="{6D2A9FAB-B594-4074-87E5-3B0539A7F0A4}" srcOrd="0" destOrd="0" presId="urn:microsoft.com/office/officeart/2018/2/layout/IconVerticalSolidList"/>
    <dgm:cxn modelId="{F0948390-565A-41CB-A5F5-AB401E0FD1AE}" type="presParOf" srcId="{BFC1AA39-4F70-48C8-8A2D-81B35BBB7606}" destId="{5F255645-9CAC-4EFF-A710-D394488A6C5B}" srcOrd="1" destOrd="0" presId="urn:microsoft.com/office/officeart/2018/2/layout/IconVerticalSolidList"/>
    <dgm:cxn modelId="{CEF33035-EE2B-4185-A8D7-E83E835C0440}" type="presParOf" srcId="{BFC1AA39-4F70-48C8-8A2D-81B35BBB7606}" destId="{B4DB1FF8-1124-4B1F-AB76-7AA7FD2B04BF}" srcOrd="2" destOrd="0" presId="urn:microsoft.com/office/officeart/2018/2/layout/IconVerticalSolidList"/>
    <dgm:cxn modelId="{644BAF32-124C-48CD-8BA7-C58E9535393D}" type="presParOf" srcId="{BFC1AA39-4F70-48C8-8A2D-81B35BBB7606}" destId="{AFE8585B-5B4F-4069-805A-E16D394AF7F5}" srcOrd="3" destOrd="0" presId="urn:microsoft.com/office/officeart/2018/2/layout/IconVerticalSolidList"/>
    <dgm:cxn modelId="{E4A41FF2-CEB5-42D0-8843-5AB8C7CA947A}" type="presParOf" srcId="{2D2DDE14-B5BF-4E00-B85B-5455406433A4}" destId="{E15BA58F-0C80-41FA-9826-D1FE3F64045F}" srcOrd="3" destOrd="0" presId="urn:microsoft.com/office/officeart/2018/2/layout/IconVerticalSolidList"/>
    <dgm:cxn modelId="{2C7D8DAF-40B3-4B9B-AB63-EA2BE2A7B30F}" type="presParOf" srcId="{2D2DDE14-B5BF-4E00-B85B-5455406433A4}" destId="{714F00BC-ACA9-43CF-A1E0-B008B828FC87}" srcOrd="4" destOrd="0" presId="urn:microsoft.com/office/officeart/2018/2/layout/IconVerticalSolidList"/>
    <dgm:cxn modelId="{D053C6DC-E358-4327-B37B-49BA5EFB574B}" type="presParOf" srcId="{714F00BC-ACA9-43CF-A1E0-B008B828FC87}" destId="{13F0FD56-B75D-4786-B384-AE2B9E3C4A40}" srcOrd="0" destOrd="0" presId="urn:microsoft.com/office/officeart/2018/2/layout/IconVerticalSolidList"/>
    <dgm:cxn modelId="{93746E00-B0A5-47CC-84FB-283D4F51939B}" type="presParOf" srcId="{714F00BC-ACA9-43CF-A1E0-B008B828FC87}" destId="{2358A076-5879-4C46-954D-017E82FF7531}" srcOrd="1" destOrd="0" presId="urn:microsoft.com/office/officeart/2018/2/layout/IconVerticalSolidList"/>
    <dgm:cxn modelId="{2DB1A19D-ECC1-4320-8D88-BBDDE5D8C973}" type="presParOf" srcId="{714F00BC-ACA9-43CF-A1E0-B008B828FC87}" destId="{EDB2D5C6-A1FF-4390-88DA-9F8613CE725E}" srcOrd="2" destOrd="0" presId="urn:microsoft.com/office/officeart/2018/2/layout/IconVerticalSolidList"/>
    <dgm:cxn modelId="{5E9AB4D4-59F3-4002-92E1-D3D1FE572029}" type="presParOf" srcId="{714F00BC-ACA9-43CF-A1E0-B008B828FC87}" destId="{F53EC5A0-5873-45C8-9E16-1C455BC0145C}" srcOrd="3" destOrd="0" presId="urn:microsoft.com/office/officeart/2018/2/layout/IconVerticalSolidList"/>
    <dgm:cxn modelId="{E532ECEB-F5BB-49A0-8083-BFCBE140FB5C}" type="presParOf" srcId="{2D2DDE14-B5BF-4E00-B85B-5455406433A4}" destId="{75F8E027-3A79-495E-88A7-DE6AC403EF91}" srcOrd="5" destOrd="0" presId="urn:microsoft.com/office/officeart/2018/2/layout/IconVerticalSolidList"/>
    <dgm:cxn modelId="{2E8D5D54-4192-4DE2-BE4A-034FFECD661B}" type="presParOf" srcId="{2D2DDE14-B5BF-4E00-B85B-5455406433A4}" destId="{08D23ACE-99BF-4618-A908-B2B59D6E8B8A}" srcOrd="6" destOrd="0" presId="urn:microsoft.com/office/officeart/2018/2/layout/IconVerticalSolidList"/>
    <dgm:cxn modelId="{E0859C2A-6CAF-42A8-843F-48EBB5CD9A8B}" type="presParOf" srcId="{08D23ACE-99BF-4618-A908-B2B59D6E8B8A}" destId="{08161436-590D-4872-B0AA-601F1745A558}" srcOrd="0" destOrd="0" presId="urn:microsoft.com/office/officeart/2018/2/layout/IconVerticalSolidList"/>
    <dgm:cxn modelId="{4C4D01E5-4DB2-449C-9D09-FB8B916F2C75}" type="presParOf" srcId="{08D23ACE-99BF-4618-A908-B2B59D6E8B8A}" destId="{400E51F5-6B65-4F86-9A49-AD48510651F8}" srcOrd="1" destOrd="0" presId="urn:microsoft.com/office/officeart/2018/2/layout/IconVerticalSolidList"/>
    <dgm:cxn modelId="{36FA4268-D4E3-4DFC-B4AE-EF802D9F4D7F}" type="presParOf" srcId="{08D23ACE-99BF-4618-A908-B2B59D6E8B8A}" destId="{28E35F0F-B848-4CA4-8E53-37F0AFC0AE6D}" srcOrd="2" destOrd="0" presId="urn:microsoft.com/office/officeart/2018/2/layout/IconVerticalSolidList"/>
    <dgm:cxn modelId="{66A7FBD2-A678-4569-8773-FBC0BA12F8EE}" type="presParOf" srcId="{08D23ACE-99BF-4618-A908-B2B59D6E8B8A}" destId="{2593C3D0-4CBC-4088-A463-A10AF62FB71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815931-847A-406D-A33D-935AF4CF94B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89D1D77-1B44-46AE-97D6-0626A924CA02}">
      <dgm:prSet custT="1"/>
      <dgm:spPr>
        <a:solidFill>
          <a:schemeClr val="tx2">
            <a:lumMod val="20000"/>
            <a:lumOff val="80000"/>
          </a:schemeClr>
        </a:solidFill>
      </dgm:spPr>
      <dgm:t>
        <a:bodyPr/>
        <a:lstStyle/>
        <a:p>
          <a:pPr>
            <a:lnSpc>
              <a:spcPct val="100000"/>
            </a:lnSpc>
            <a:defRPr cap="all"/>
          </a:pPr>
          <a:endParaRPr lang="en-US" sz="2400" cap="none" dirty="0"/>
        </a:p>
        <a:p>
          <a:pPr>
            <a:lnSpc>
              <a:spcPct val="100000"/>
            </a:lnSpc>
            <a:defRPr cap="all"/>
          </a:pPr>
          <a:endParaRPr lang="en-US" sz="2400" cap="none" dirty="0"/>
        </a:p>
        <a:p>
          <a:pPr>
            <a:lnSpc>
              <a:spcPct val="100000"/>
            </a:lnSpc>
            <a:defRPr cap="all"/>
          </a:pPr>
          <a:r>
            <a:rPr lang="en-US" sz="2400" cap="none" dirty="0"/>
            <a:t>The SETA is fully committed to transforming our business operations from manual processes to new digital technologies in order to </a:t>
          </a:r>
          <a:r>
            <a:rPr lang="en-US" sz="2400" cap="none" dirty="0" err="1"/>
            <a:t>optimise</a:t>
          </a:r>
          <a:r>
            <a:rPr lang="en-US" sz="2400" cap="none" dirty="0"/>
            <a:t> our service offerings</a:t>
          </a:r>
        </a:p>
      </dgm:t>
    </dgm:pt>
    <dgm:pt modelId="{2FF0CF6E-EFEB-4665-889B-45365413A6A3}" type="parTrans" cxnId="{E159EC8B-DC4A-498A-9CFD-1B12BE8C4B29}">
      <dgm:prSet/>
      <dgm:spPr/>
      <dgm:t>
        <a:bodyPr/>
        <a:lstStyle/>
        <a:p>
          <a:endParaRPr lang="en-US" sz="2400" dirty="0"/>
        </a:p>
      </dgm:t>
    </dgm:pt>
    <dgm:pt modelId="{1D40E3D0-D7C1-4CAB-B6FA-A2192A97D166}" type="sibTrans" cxnId="{E159EC8B-DC4A-498A-9CFD-1B12BE8C4B29}">
      <dgm:prSet/>
      <dgm:spPr/>
      <dgm:t>
        <a:bodyPr/>
        <a:lstStyle/>
        <a:p>
          <a:endParaRPr lang="en-US" sz="2400" dirty="0"/>
        </a:p>
      </dgm:t>
    </dgm:pt>
    <dgm:pt modelId="{F7BD8A7A-4660-4156-AD6C-E356B9EE076A}">
      <dgm:prSet custT="1"/>
      <dgm:spPr>
        <a:solidFill>
          <a:schemeClr val="tx2">
            <a:lumMod val="10000"/>
            <a:lumOff val="90000"/>
          </a:schemeClr>
        </a:solidFill>
      </dgm:spPr>
      <dgm:t>
        <a:bodyPr/>
        <a:lstStyle/>
        <a:p>
          <a:pPr>
            <a:lnSpc>
              <a:spcPct val="100000"/>
            </a:lnSpc>
            <a:defRPr cap="all"/>
          </a:pPr>
          <a:r>
            <a:rPr lang="en-US" sz="2400" cap="none" dirty="0"/>
            <a:t>My management team will take you through the MG/DG online systems, regulations, compliance requirements, criteria and supporting documentation required for mandatory and discretionary grant applications</a:t>
          </a:r>
        </a:p>
      </dgm:t>
    </dgm:pt>
    <dgm:pt modelId="{DA1D602C-718E-41DE-BDDA-D366139374C1}" type="parTrans" cxnId="{7056E776-E882-4F58-A38F-EB37765F7110}">
      <dgm:prSet/>
      <dgm:spPr/>
      <dgm:t>
        <a:bodyPr/>
        <a:lstStyle/>
        <a:p>
          <a:endParaRPr lang="en-US" sz="2400" dirty="0"/>
        </a:p>
      </dgm:t>
    </dgm:pt>
    <dgm:pt modelId="{A0E892D4-C19D-48A9-9FCC-74E26B12380B}" type="sibTrans" cxnId="{7056E776-E882-4F58-A38F-EB37765F7110}">
      <dgm:prSet/>
      <dgm:spPr/>
      <dgm:t>
        <a:bodyPr/>
        <a:lstStyle/>
        <a:p>
          <a:endParaRPr lang="en-US" sz="2400" dirty="0"/>
        </a:p>
      </dgm:t>
    </dgm:pt>
    <dgm:pt modelId="{B1878202-75D9-4ADB-B5AF-472EDC89B25D}">
      <dgm:prSet custT="1"/>
      <dgm:spPr>
        <a:solidFill>
          <a:schemeClr val="tx2">
            <a:lumMod val="20000"/>
            <a:lumOff val="80000"/>
          </a:schemeClr>
        </a:solidFill>
      </dgm:spPr>
      <dgm:t>
        <a:bodyPr/>
        <a:lstStyle/>
        <a:p>
          <a:pPr>
            <a:lnSpc>
              <a:spcPct val="100000"/>
            </a:lnSpc>
            <a:defRPr cap="all"/>
          </a:pPr>
          <a:endParaRPr lang="en-US" sz="2400" cap="none" dirty="0"/>
        </a:p>
        <a:p>
          <a:pPr>
            <a:lnSpc>
              <a:spcPct val="100000"/>
            </a:lnSpc>
            <a:defRPr cap="all"/>
          </a:pPr>
          <a:endParaRPr lang="en-US" sz="2400" cap="none" dirty="0"/>
        </a:p>
        <a:p>
          <a:pPr>
            <a:lnSpc>
              <a:spcPct val="100000"/>
            </a:lnSpc>
            <a:defRPr cap="all"/>
          </a:pPr>
          <a:endParaRPr lang="en-US" sz="2400" cap="none" dirty="0"/>
        </a:p>
        <a:p>
          <a:pPr>
            <a:lnSpc>
              <a:spcPct val="100000"/>
            </a:lnSpc>
            <a:defRPr cap="all"/>
          </a:pPr>
          <a:endParaRPr lang="en-US" sz="2400" cap="none" dirty="0"/>
        </a:p>
        <a:p>
          <a:pPr>
            <a:lnSpc>
              <a:spcPct val="100000"/>
            </a:lnSpc>
            <a:defRPr cap="all"/>
          </a:pPr>
          <a:r>
            <a:rPr lang="en-US" sz="2400" cap="none" dirty="0"/>
            <a:t>The Career Portal and </a:t>
          </a:r>
        </a:p>
        <a:p>
          <a:pPr>
            <a:lnSpc>
              <a:spcPct val="100000"/>
            </a:lnSpc>
            <a:defRPr cap="all"/>
          </a:pPr>
          <a:r>
            <a:rPr lang="en-US" sz="2400" cap="none" dirty="0"/>
            <a:t>E-qualification system will be covered in the  workshop</a:t>
          </a:r>
        </a:p>
      </dgm:t>
    </dgm:pt>
    <dgm:pt modelId="{827C5706-7CA0-44A1-A87D-E5B1DE2FAE61}" type="parTrans" cxnId="{0DC671A4-68DB-413C-88E6-2C17D4E60536}">
      <dgm:prSet/>
      <dgm:spPr/>
      <dgm:t>
        <a:bodyPr/>
        <a:lstStyle/>
        <a:p>
          <a:endParaRPr lang="en-US" sz="2400" dirty="0"/>
        </a:p>
      </dgm:t>
    </dgm:pt>
    <dgm:pt modelId="{FA4D97EE-FCAA-4CD2-A8AE-F1B085FE7E97}" type="sibTrans" cxnId="{0DC671A4-68DB-413C-88E6-2C17D4E60536}">
      <dgm:prSet/>
      <dgm:spPr/>
      <dgm:t>
        <a:bodyPr/>
        <a:lstStyle/>
        <a:p>
          <a:endParaRPr lang="en-US" sz="2400" dirty="0"/>
        </a:p>
      </dgm:t>
    </dgm:pt>
    <dgm:pt modelId="{AF9E85A8-C485-4CAD-B5CE-39EA2383500B}">
      <dgm:prSet custT="1"/>
      <dgm:spPr>
        <a:solidFill>
          <a:schemeClr val="tx2">
            <a:lumMod val="10000"/>
            <a:lumOff val="90000"/>
          </a:schemeClr>
        </a:solidFill>
      </dgm:spPr>
      <dgm:t>
        <a:bodyPr/>
        <a:lstStyle/>
        <a:p>
          <a:pPr>
            <a:lnSpc>
              <a:spcPct val="100000"/>
            </a:lnSpc>
            <a:defRPr cap="all"/>
          </a:pPr>
          <a:endParaRPr lang="en-US" sz="2400" cap="none" dirty="0"/>
        </a:p>
        <a:p>
          <a:pPr>
            <a:lnSpc>
              <a:spcPct val="100000"/>
            </a:lnSpc>
            <a:defRPr cap="all"/>
          </a:pPr>
          <a:r>
            <a:rPr lang="en-US" sz="2400" cap="none" dirty="0"/>
            <a:t>I wish you the best of luck in your MG/DG applications for 2024/25 – we are working with A very constrained budget and definitely not in A position to satisfy all our stakeholder’s expectations</a:t>
          </a:r>
        </a:p>
      </dgm:t>
    </dgm:pt>
    <dgm:pt modelId="{AF1A576F-CA82-48E6-BF08-245E8B323CCB}" type="parTrans" cxnId="{A61F8F6C-DFDB-48E3-98ED-58427AB051FF}">
      <dgm:prSet/>
      <dgm:spPr/>
      <dgm:t>
        <a:bodyPr/>
        <a:lstStyle/>
        <a:p>
          <a:endParaRPr lang="en-US" sz="2400" dirty="0"/>
        </a:p>
      </dgm:t>
    </dgm:pt>
    <dgm:pt modelId="{D6E4D4E4-1D6D-44FD-A20F-D04236692C1D}" type="sibTrans" cxnId="{A61F8F6C-DFDB-48E3-98ED-58427AB051FF}">
      <dgm:prSet/>
      <dgm:spPr/>
      <dgm:t>
        <a:bodyPr/>
        <a:lstStyle/>
        <a:p>
          <a:endParaRPr lang="en-US" sz="2400" dirty="0"/>
        </a:p>
      </dgm:t>
    </dgm:pt>
    <dgm:pt modelId="{BF264CCD-1F83-4562-9D38-29150C162917}" type="pres">
      <dgm:prSet presAssocID="{D3815931-847A-406D-A33D-935AF4CF94B6}" presName="root" presStyleCnt="0">
        <dgm:presLayoutVars>
          <dgm:dir/>
          <dgm:resizeHandles val="exact"/>
        </dgm:presLayoutVars>
      </dgm:prSet>
      <dgm:spPr/>
    </dgm:pt>
    <dgm:pt modelId="{8093B383-BF7C-4CCB-AAA2-BAA4A3C6A21F}" type="pres">
      <dgm:prSet presAssocID="{089D1D77-1B44-46AE-97D6-0626A924CA02}" presName="compNode" presStyleCnt="0"/>
      <dgm:spPr/>
    </dgm:pt>
    <dgm:pt modelId="{C4C6BF92-A0B1-4DC8-8781-9D78D63B4F53}" type="pres">
      <dgm:prSet presAssocID="{089D1D77-1B44-46AE-97D6-0626A924CA02}" presName="iconBgRect" presStyleLbl="bgShp" presStyleIdx="0" presStyleCnt="4"/>
      <dgm:spPr/>
    </dgm:pt>
    <dgm:pt modelId="{71CAB5F3-5F6A-495E-B3B4-0353B775BD18}" type="pres">
      <dgm:prSet presAssocID="{089D1D77-1B44-46AE-97D6-0626A924CA0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B7364527-28C1-4253-8F0B-5C4EC9F106B6}" type="pres">
      <dgm:prSet presAssocID="{089D1D77-1B44-46AE-97D6-0626A924CA02}" presName="spaceRect" presStyleCnt="0"/>
      <dgm:spPr/>
    </dgm:pt>
    <dgm:pt modelId="{AF50A0D5-EDF3-404E-8C49-3D19B2A86C04}" type="pres">
      <dgm:prSet presAssocID="{089D1D77-1B44-46AE-97D6-0626A924CA02}" presName="textRect" presStyleLbl="revTx" presStyleIdx="0" presStyleCnt="4">
        <dgm:presLayoutVars>
          <dgm:chMax val="1"/>
          <dgm:chPref val="1"/>
        </dgm:presLayoutVars>
      </dgm:prSet>
      <dgm:spPr/>
    </dgm:pt>
    <dgm:pt modelId="{0AA7DA83-6A96-41E5-9EFA-D45F2183E03C}" type="pres">
      <dgm:prSet presAssocID="{1D40E3D0-D7C1-4CAB-B6FA-A2192A97D166}" presName="sibTrans" presStyleCnt="0"/>
      <dgm:spPr/>
    </dgm:pt>
    <dgm:pt modelId="{95AF7D9C-1C16-4431-9062-497BE104A485}" type="pres">
      <dgm:prSet presAssocID="{F7BD8A7A-4660-4156-AD6C-E356B9EE076A}" presName="compNode" presStyleCnt="0"/>
      <dgm:spPr/>
    </dgm:pt>
    <dgm:pt modelId="{90A2D132-64CB-489F-8EA0-AA9EC97633D1}" type="pres">
      <dgm:prSet presAssocID="{F7BD8A7A-4660-4156-AD6C-E356B9EE076A}" presName="iconBgRect" presStyleLbl="bgShp" presStyleIdx="1" presStyleCnt="4"/>
      <dgm:spPr/>
    </dgm:pt>
    <dgm:pt modelId="{A92DA914-E42F-4489-B823-C477EEB734F9}" type="pres">
      <dgm:prSet presAssocID="{F7BD8A7A-4660-4156-AD6C-E356B9EE07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
        </a:ext>
      </dgm:extLst>
    </dgm:pt>
    <dgm:pt modelId="{610629B1-31B6-4327-97FF-2D07CEEA03D6}" type="pres">
      <dgm:prSet presAssocID="{F7BD8A7A-4660-4156-AD6C-E356B9EE076A}" presName="spaceRect" presStyleCnt="0"/>
      <dgm:spPr/>
    </dgm:pt>
    <dgm:pt modelId="{1CDBFB11-FEB3-4B63-A553-FA1BF1B5EE3A}" type="pres">
      <dgm:prSet presAssocID="{F7BD8A7A-4660-4156-AD6C-E356B9EE076A}" presName="textRect" presStyleLbl="revTx" presStyleIdx="1" presStyleCnt="4">
        <dgm:presLayoutVars>
          <dgm:chMax val="1"/>
          <dgm:chPref val="1"/>
        </dgm:presLayoutVars>
      </dgm:prSet>
      <dgm:spPr/>
    </dgm:pt>
    <dgm:pt modelId="{59DAF259-8033-4E41-BF7A-0551260D4D41}" type="pres">
      <dgm:prSet presAssocID="{A0E892D4-C19D-48A9-9FCC-74E26B12380B}" presName="sibTrans" presStyleCnt="0"/>
      <dgm:spPr/>
    </dgm:pt>
    <dgm:pt modelId="{71366447-87CD-4990-A471-F814B6F247E6}" type="pres">
      <dgm:prSet presAssocID="{B1878202-75D9-4ADB-B5AF-472EDC89B25D}" presName="compNode" presStyleCnt="0"/>
      <dgm:spPr/>
    </dgm:pt>
    <dgm:pt modelId="{D8455A7B-5D33-4846-A3EB-1BC6E39938D0}" type="pres">
      <dgm:prSet presAssocID="{B1878202-75D9-4ADB-B5AF-472EDC89B25D}" presName="iconBgRect" presStyleLbl="bgShp" presStyleIdx="2" presStyleCnt="4"/>
      <dgm:spPr/>
    </dgm:pt>
    <dgm:pt modelId="{3C54CDAE-92A9-48B5-A52A-BFB3BE95341E}" type="pres">
      <dgm:prSet presAssocID="{B1878202-75D9-4ADB-B5AF-472EDC89B2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37B223E1-CAA3-45B1-89FD-305E80D94989}" type="pres">
      <dgm:prSet presAssocID="{B1878202-75D9-4ADB-B5AF-472EDC89B25D}" presName="spaceRect" presStyleCnt="0"/>
      <dgm:spPr/>
    </dgm:pt>
    <dgm:pt modelId="{9155C6A1-1119-4321-A08B-62D9C446E93E}" type="pres">
      <dgm:prSet presAssocID="{B1878202-75D9-4ADB-B5AF-472EDC89B25D}" presName="textRect" presStyleLbl="revTx" presStyleIdx="2" presStyleCnt="4">
        <dgm:presLayoutVars>
          <dgm:chMax val="1"/>
          <dgm:chPref val="1"/>
        </dgm:presLayoutVars>
      </dgm:prSet>
      <dgm:spPr/>
    </dgm:pt>
    <dgm:pt modelId="{CAACA686-F6FE-4E24-9AF7-EFAA984C5F34}" type="pres">
      <dgm:prSet presAssocID="{FA4D97EE-FCAA-4CD2-A8AE-F1B085FE7E97}" presName="sibTrans" presStyleCnt="0"/>
      <dgm:spPr/>
    </dgm:pt>
    <dgm:pt modelId="{D6F983CF-7B59-4A26-A047-1DE021A1D705}" type="pres">
      <dgm:prSet presAssocID="{AF9E85A8-C485-4CAD-B5CE-39EA2383500B}" presName="compNode" presStyleCnt="0"/>
      <dgm:spPr/>
    </dgm:pt>
    <dgm:pt modelId="{F3BCFE2B-0672-495F-AD02-0136E4E41623}" type="pres">
      <dgm:prSet presAssocID="{AF9E85A8-C485-4CAD-B5CE-39EA2383500B}" presName="iconBgRect" presStyleLbl="bgShp" presStyleIdx="3" presStyleCnt="4"/>
      <dgm:spPr/>
    </dgm:pt>
    <dgm:pt modelId="{C0C87CB0-5136-4E28-AEEB-884020456CBE}" type="pres">
      <dgm:prSet presAssocID="{AF9E85A8-C485-4CAD-B5CE-39EA238350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cientist"/>
        </a:ext>
      </dgm:extLst>
    </dgm:pt>
    <dgm:pt modelId="{3E415A34-AC1B-4247-945D-96F9B2F0E5F5}" type="pres">
      <dgm:prSet presAssocID="{AF9E85A8-C485-4CAD-B5CE-39EA2383500B}" presName="spaceRect" presStyleCnt="0"/>
      <dgm:spPr/>
    </dgm:pt>
    <dgm:pt modelId="{BEAFEFBD-AE09-4FF6-A5DB-77EA9176874F}" type="pres">
      <dgm:prSet presAssocID="{AF9E85A8-C485-4CAD-B5CE-39EA2383500B}" presName="textRect" presStyleLbl="revTx" presStyleIdx="3" presStyleCnt="4" custScaleX="129659">
        <dgm:presLayoutVars>
          <dgm:chMax val="1"/>
          <dgm:chPref val="1"/>
        </dgm:presLayoutVars>
      </dgm:prSet>
      <dgm:spPr/>
    </dgm:pt>
  </dgm:ptLst>
  <dgm:cxnLst>
    <dgm:cxn modelId="{E3AD4F12-EE8D-4C0C-9F7A-00AE34C49982}" type="presOf" srcId="{F7BD8A7A-4660-4156-AD6C-E356B9EE076A}" destId="{1CDBFB11-FEB3-4B63-A553-FA1BF1B5EE3A}" srcOrd="0" destOrd="0" presId="urn:microsoft.com/office/officeart/2018/5/layout/IconCircleLabelList"/>
    <dgm:cxn modelId="{B130971F-3480-47A1-A406-5ABF8626904C}" type="presOf" srcId="{089D1D77-1B44-46AE-97D6-0626A924CA02}" destId="{AF50A0D5-EDF3-404E-8C49-3D19B2A86C04}" srcOrd="0" destOrd="0" presId="urn:microsoft.com/office/officeart/2018/5/layout/IconCircleLabelList"/>
    <dgm:cxn modelId="{A61F8F6C-DFDB-48E3-98ED-58427AB051FF}" srcId="{D3815931-847A-406D-A33D-935AF4CF94B6}" destId="{AF9E85A8-C485-4CAD-B5CE-39EA2383500B}" srcOrd="3" destOrd="0" parTransId="{AF1A576F-CA82-48E6-BF08-245E8B323CCB}" sibTransId="{D6E4D4E4-1D6D-44FD-A20F-D04236692C1D}"/>
    <dgm:cxn modelId="{7056E776-E882-4F58-A38F-EB37765F7110}" srcId="{D3815931-847A-406D-A33D-935AF4CF94B6}" destId="{F7BD8A7A-4660-4156-AD6C-E356B9EE076A}" srcOrd="1" destOrd="0" parTransId="{DA1D602C-718E-41DE-BDDA-D366139374C1}" sibTransId="{A0E892D4-C19D-48A9-9FCC-74E26B12380B}"/>
    <dgm:cxn modelId="{6E5D7D7E-1909-47D7-A477-55DE146275DF}" type="presOf" srcId="{AF9E85A8-C485-4CAD-B5CE-39EA2383500B}" destId="{BEAFEFBD-AE09-4FF6-A5DB-77EA9176874F}" srcOrd="0" destOrd="0" presId="urn:microsoft.com/office/officeart/2018/5/layout/IconCircleLabelList"/>
    <dgm:cxn modelId="{E159EC8B-DC4A-498A-9CFD-1B12BE8C4B29}" srcId="{D3815931-847A-406D-A33D-935AF4CF94B6}" destId="{089D1D77-1B44-46AE-97D6-0626A924CA02}" srcOrd="0" destOrd="0" parTransId="{2FF0CF6E-EFEB-4665-889B-45365413A6A3}" sibTransId="{1D40E3D0-D7C1-4CAB-B6FA-A2192A97D166}"/>
    <dgm:cxn modelId="{0DC671A4-68DB-413C-88E6-2C17D4E60536}" srcId="{D3815931-847A-406D-A33D-935AF4CF94B6}" destId="{B1878202-75D9-4ADB-B5AF-472EDC89B25D}" srcOrd="2" destOrd="0" parTransId="{827C5706-7CA0-44A1-A87D-E5B1DE2FAE61}" sibTransId="{FA4D97EE-FCAA-4CD2-A8AE-F1B085FE7E97}"/>
    <dgm:cxn modelId="{C68748F8-F96F-4B60-BDA1-2133BFD8A3FA}" type="presOf" srcId="{B1878202-75D9-4ADB-B5AF-472EDC89B25D}" destId="{9155C6A1-1119-4321-A08B-62D9C446E93E}" srcOrd="0" destOrd="0" presId="urn:microsoft.com/office/officeart/2018/5/layout/IconCircleLabelList"/>
    <dgm:cxn modelId="{5519F8FF-92EC-4F60-B773-22F368C66072}" type="presOf" srcId="{D3815931-847A-406D-A33D-935AF4CF94B6}" destId="{BF264CCD-1F83-4562-9D38-29150C162917}" srcOrd="0" destOrd="0" presId="urn:microsoft.com/office/officeart/2018/5/layout/IconCircleLabelList"/>
    <dgm:cxn modelId="{3CA72C9D-14A8-4A52-880C-9FA8D113A1C4}" type="presParOf" srcId="{BF264CCD-1F83-4562-9D38-29150C162917}" destId="{8093B383-BF7C-4CCB-AAA2-BAA4A3C6A21F}" srcOrd="0" destOrd="0" presId="urn:microsoft.com/office/officeart/2018/5/layout/IconCircleLabelList"/>
    <dgm:cxn modelId="{9E4812F2-067D-4F9A-819A-31F6ADE09B32}" type="presParOf" srcId="{8093B383-BF7C-4CCB-AAA2-BAA4A3C6A21F}" destId="{C4C6BF92-A0B1-4DC8-8781-9D78D63B4F53}" srcOrd="0" destOrd="0" presId="urn:microsoft.com/office/officeart/2018/5/layout/IconCircleLabelList"/>
    <dgm:cxn modelId="{B8E90498-D7A9-4CFD-9B53-61DC048CEC1D}" type="presParOf" srcId="{8093B383-BF7C-4CCB-AAA2-BAA4A3C6A21F}" destId="{71CAB5F3-5F6A-495E-B3B4-0353B775BD18}" srcOrd="1" destOrd="0" presId="urn:microsoft.com/office/officeart/2018/5/layout/IconCircleLabelList"/>
    <dgm:cxn modelId="{7296801C-EA7B-43AB-A0D6-659BBA298D6E}" type="presParOf" srcId="{8093B383-BF7C-4CCB-AAA2-BAA4A3C6A21F}" destId="{B7364527-28C1-4253-8F0B-5C4EC9F106B6}" srcOrd="2" destOrd="0" presId="urn:microsoft.com/office/officeart/2018/5/layout/IconCircleLabelList"/>
    <dgm:cxn modelId="{A2EFD37A-90AA-4961-A8F3-3C99E6E73254}" type="presParOf" srcId="{8093B383-BF7C-4CCB-AAA2-BAA4A3C6A21F}" destId="{AF50A0D5-EDF3-404E-8C49-3D19B2A86C04}" srcOrd="3" destOrd="0" presId="urn:microsoft.com/office/officeart/2018/5/layout/IconCircleLabelList"/>
    <dgm:cxn modelId="{1F1E648A-B8E5-4886-B386-6F707607C628}" type="presParOf" srcId="{BF264CCD-1F83-4562-9D38-29150C162917}" destId="{0AA7DA83-6A96-41E5-9EFA-D45F2183E03C}" srcOrd="1" destOrd="0" presId="urn:microsoft.com/office/officeart/2018/5/layout/IconCircleLabelList"/>
    <dgm:cxn modelId="{A2E43412-82AE-44D3-A7E4-5C5FD60A6C87}" type="presParOf" srcId="{BF264CCD-1F83-4562-9D38-29150C162917}" destId="{95AF7D9C-1C16-4431-9062-497BE104A485}" srcOrd="2" destOrd="0" presId="urn:microsoft.com/office/officeart/2018/5/layout/IconCircleLabelList"/>
    <dgm:cxn modelId="{085A6E68-0EE3-45BE-9B06-7E48117F9800}" type="presParOf" srcId="{95AF7D9C-1C16-4431-9062-497BE104A485}" destId="{90A2D132-64CB-489F-8EA0-AA9EC97633D1}" srcOrd="0" destOrd="0" presId="urn:microsoft.com/office/officeart/2018/5/layout/IconCircleLabelList"/>
    <dgm:cxn modelId="{B0EE71C5-8BEE-4215-A7F2-30F144B43166}" type="presParOf" srcId="{95AF7D9C-1C16-4431-9062-497BE104A485}" destId="{A92DA914-E42F-4489-B823-C477EEB734F9}" srcOrd="1" destOrd="0" presId="urn:microsoft.com/office/officeart/2018/5/layout/IconCircleLabelList"/>
    <dgm:cxn modelId="{89D6A1BD-1579-45D3-8F6C-D469C2A22091}" type="presParOf" srcId="{95AF7D9C-1C16-4431-9062-497BE104A485}" destId="{610629B1-31B6-4327-97FF-2D07CEEA03D6}" srcOrd="2" destOrd="0" presId="urn:microsoft.com/office/officeart/2018/5/layout/IconCircleLabelList"/>
    <dgm:cxn modelId="{17B4BADD-A39F-4051-903C-640E8050A7A4}" type="presParOf" srcId="{95AF7D9C-1C16-4431-9062-497BE104A485}" destId="{1CDBFB11-FEB3-4B63-A553-FA1BF1B5EE3A}" srcOrd="3" destOrd="0" presId="urn:microsoft.com/office/officeart/2018/5/layout/IconCircleLabelList"/>
    <dgm:cxn modelId="{AFCA10EF-D86F-4A0F-B064-6331F06F49E2}" type="presParOf" srcId="{BF264CCD-1F83-4562-9D38-29150C162917}" destId="{59DAF259-8033-4E41-BF7A-0551260D4D41}" srcOrd="3" destOrd="0" presId="urn:microsoft.com/office/officeart/2018/5/layout/IconCircleLabelList"/>
    <dgm:cxn modelId="{622FB8DB-24EA-49FE-83C8-D88B383D18C5}" type="presParOf" srcId="{BF264CCD-1F83-4562-9D38-29150C162917}" destId="{71366447-87CD-4990-A471-F814B6F247E6}" srcOrd="4" destOrd="0" presId="urn:microsoft.com/office/officeart/2018/5/layout/IconCircleLabelList"/>
    <dgm:cxn modelId="{6AF2AAC0-A64B-4022-8F9B-24B453F3ECEE}" type="presParOf" srcId="{71366447-87CD-4990-A471-F814B6F247E6}" destId="{D8455A7B-5D33-4846-A3EB-1BC6E39938D0}" srcOrd="0" destOrd="0" presId="urn:microsoft.com/office/officeart/2018/5/layout/IconCircleLabelList"/>
    <dgm:cxn modelId="{B3E12FBC-594E-4FAF-A9E4-2453CC454B70}" type="presParOf" srcId="{71366447-87CD-4990-A471-F814B6F247E6}" destId="{3C54CDAE-92A9-48B5-A52A-BFB3BE95341E}" srcOrd="1" destOrd="0" presId="urn:microsoft.com/office/officeart/2018/5/layout/IconCircleLabelList"/>
    <dgm:cxn modelId="{D57D58A1-9A67-4651-A957-3740C196CBC3}" type="presParOf" srcId="{71366447-87CD-4990-A471-F814B6F247E6}" destId="{37B223E1-CAA3-45B1-89FD-305E80D94989}" srcOrd="2" destOrd="0" presId="urn:microsoft.com/office/officeart/2018/5/layout/IconCircleLabelList"/>
    <dgm:cxn modelId="{0525CFAD-007C-42C8-ACB4-B66FB4770844}" type="presParOf" srcId="{71366447-87CD-4990-A471-F814B6F247E6}" destId="{9155C6A1-1119-4321-A08B-62D9C446E93E}" srcOrd="3" destOrd="0" presId="urn:microsoft.com/office/officeart/2018/5/layout/IconCircleLabelList"/>
    <dgm:cxn modelId="{8636E0DF-D945-4E5D-B940-11DD1A66B360}" type="presParOf" srcId="{BF264CCD-1F83-4562-9D38-29150C162917}" destId="{CAACA686-F6FE-4E24-9AF7-EFAA984C5F34}" srcOrd="5" destOrd="0" presId="urn:microsoft.com/office/officeart/2018/5/layout/IconCircleLabelList"/>
    <dgm:cxn modelId="{E900F5EB-F17F-4CBB-B7D0-B8A887C9EF6E}" type="presParOf" srcId="{BF264CCD-1F83-4562-9D38-29150C162917}" destId="{D6F983CF-7B59-4A26-A047-1DE021A1D705}" srcOrd="6" destOrd="0" presId="urn:microsoft.com/office/officeart/2018/5/layout/IconCircleLabelList"/>
    <dgm:cxn modelId="{BA0782B9-9911-4137-A87A-881730CB69BD}" type="presParOf" srcId="{D6F983CF-7B59-4A26-A047-1DE021A1D705}" destId="{F3BCFE2B-0672-495F-AD02-0136E4E41623}" srcOrd="0" destOrd="0" presId="urn:microsoft.com/office/officeart/2018/5/layout/IconCircleLabelList"/>
    <dgm:cxn modelId="{DEF7D99E-684D-467B-9EDD-DA9CD016AD6D}" type="presParOf" srcId="{D6F983CF-7B59-4A26-A047-1DE021A1D705}" destId="{C0C87CB0-5136-4E28-AEEB-884020456CBE}" srcOrd="1" destOrd="0" presId="urn:microsoft.com/office/officeart/2018/5/layout/IconCircleLabelList"/>
    <dgm:cxn modelId="{2B62B131-FD6A-4E61-BA69-E6F2619DB634}" type="presParOf" srcId="{D6F983CF-7B59-4A26-A047-1DE021A1D705}" destId="{3E415A34-AC1B-4247-945D-96F9B2F0E5F5}" srcOrd="2" destOrd="0" presId="urn:microsoft.com/office/officeart/2018/5/layout/IconCircleLabelList"/>
    <dgm:cxn modelId="{AA93D1AC-0D15-4CF7-A99A-B4709C191DE2}" type="presParOf" srcId="{D6F983CF-7B59-4A26-A047-1DE021A1D705}" destId="{BEAFEFBD-AE09-4FF6-A5DB-77EA9176874F}"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583D21-2217-4EFF-A139-424481A20E3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FB3B46-D31E-4B64-8C59-5E28F4B00F81}">
      <dgm:prSet custT="1"/>
      <dgm:spPr>
        <a:solidFill>
          <a:schemeClr val="accent1">
            <a:lumMod val="20000"/>
            <a:lumOff val="80000"/>
          </a:schemeClr>
        </a:solidFill>
      </dgm:spPr>
      <dgm:t>
        <a:bodyPr/>
        <a:lstStyle/>
        <a:p>
          <a:pPr>
            <a:lnSpc>
              <a:spcPct val="100000"/>
            </a:lnSpc>
          </a:pPr>
          <a:r>
            <a:rPr lang="en-ZA" sz="2400" cap="none" dirty="0"/>
            <a:t>I urge all companies to ensure that they are making a WSP/ATR submission as </a:t>
          </a:r>
          <a:r>
            <a:rPr lang="en-ZA" sz="2400" cap="none" dirty="0" err="1"/>
            <a:t>eay</a:t>
          </a:r>
          <a:r>
            <a:rPr lang="en-ZA" sz="2400" cap="none" dirty="0"/>
            <a:t> as possible.</a:t>
          </a:r>
          <a:endParaRPr lang="en-US" sz="2400" cap="none" dirty="0"/>
        </a:p>
      </dgm:t>
    </dgm:pt>
    <dgm:pt modelId="{F79E4DC3-E761-4272-8AFA-90D97FE5EACB}" type="parTrans" cxnId="{7A91BB04-EE32-429C-A5A4-69F4EE41B8BB}">
      <dgm:prSet/>
      <dgm:spPr/>
      <dgm:t>
        <a:bodyPr/>
        <a:lstStyle/>
        <a:p>
          <a:endParaRPr lang="en-US" sz="2400" dirty="0"/>
        </a:p>
      </dgm:t>
    </dgm:pt>
    <dgm:pt modelId="{B326F17A-0D98-4183-BB9B-836AD887E479}" type="sibTrans" cxnId="{7A91BB04-EE32-429C-A5A4-69F4EE41B8BB}">
      <dgm:prSet/>
      <dgm:spPr/>
      <dgm:t>
        <a:bodyPr/>
        <a:lstStyle/>
        <a:p>
          <a:endParaRPr lang="en-US" sz="2400" dirty="0"/>
        </a:p>
      </dgm:t>
    </dgm:pt>
    <dgm:pt modelId="{6C1553F7-45CA-470F-BAB1-9CDCD9F46590}">
      <dgm:prSet custT="1"/>
      <dgm:spPr>
        <a:solidFill>
          <a:schemeClr val="tx2">
            <a:lumMod val="40000"/>
            <a:lumOff val="60000"/>
          </a:schemeClr>
        </a:solidFill>
      </dgm:spPr>
      <dgm:t>
        <a:bodyPr/>
        <a:lstStyle/>
        <a:p>
          <a:pPr>
            <a:lnSpc>
              <a:spcPct val="100000"/>
            </a:lnSpc>
          </a:pPr>
          <a:r>
            <a:rPr lang="en-ZA" sz="2400" cap="none"/>
            <a:t>Given the challenges we are experiencing with loadshedding, I urge all companies to start early loading information on the system and not wait until the due date in order to avoid the impact of the electricity crisis</a:t>
          </a:r>
          <a:endParaRPr lang="en-US" sz="2400" cap="none"/>
        </a:p>
      </dgm:t>
    </dgm:pt>
    <dgm:pt modelId="{5043B495-9218-40B8-81C7-D1689603BCFC}" type="parTrans" cxnId="{2D49ADE7-8280-4816-91A7-4FF34D9F9BDE}">
      <dgm:prSet/>
      <dgm:spPr/>
      <dgm:t>
        <a:bodyPr/>
        <a:lstStyle/>
        <a:p>
          <a:endParaRPr lang="en-US" sz="2400" dirty="0"/>
        </a:p>
      </dgm:t>
    </dgm:pt>
    <dgm:pt modelId="{1938FF82-AEA6-4642-8206-D3999479C5BE}" type="sibTrans" cxnId="{2D49ADE7-8280-4816-91A7-4FF34D9F9BDE}">
      <dgm:prSet/>
      <dgm:spPr/>
      <dgm:t>
        <a:bodyPr/>
        <a:lstStyle/>
        <a:p>
          <a:endParaRPr lang="en-US" sz="2400" dirty="0"/>
        </a:p>
      </dgm:t>
    </dgm:pt>
    <dgm:pt modelId="{605C05C6-D0DD-4612-A216-8C13335E3E26}">
      <dgm:prSet custT="1"/>
      <dgm:spPr>
        <a:solidFill>
          <a:schemeClr val="accent1">
            <a:lumMod val="20000"/>
            <a:lumOff val="80000"/>
          </a:schemeClr>
        </a:solidFill>
      </dgm:spPr>
      <dgm:t>
        <a:bodyPr/>
        <a:lstStyle/>
        <a:p>
          <a:pPr>
            <a:lnSpc>
              <a:spcPct val="100000"/>
            </a:lnSpc>
          </a:pPr>
          <a:endParaRPr lang="en-ZA" sz="2400" cap="none" dirty="0"/>
        </a:p>
        <a:p>
          <a:pPr>
            <a:lnSpc>
              <a:spcPct val="100000"/>
            </a:lnSpc>
          </a:pPr>
          <a:r>
            <a:rPr lang="en-ZA" sz="2400" cap="none" dirty="0"/>
            <a:t>The SETA will always be available to provide full support, when you experience challenges so that education and training interventions can progress without delays</a:t>
          </a:r>
          <a:endParaRPr lang="en-US" sz="2400" cap="none" dirty="0"/>
        </a:p>
      </dgm:t>
    </dgm:pt>
    <dgm:pt modelId="{6BE96F46-43D9-4451-BBD7-2155BC035607}" type="parTrans" cxnId="{4602BA8A-8501-41FB-93B3-3ADDE9EDBDA5}">
      <dgm:prSet/>
      <dgm:spPr/>
      <dgm:t>
        <a:bodyPr/>
        <a:lstStyle/>
        <a:p>
          <a:endParaRPr lang="en-US" sz="2400" dirty="0"/>
        </a:p>
      </dgm:t>
    </dgm:pt>
    <dgm:pt modelId="{CC9DC724-F3EA-4BC0-B8C9-34C159EB975E}" type="sibTrans" cxnId="{4602BA8A-8501-41FB-93B3-3ADDE9EDBDA5}">
      <dgm:prSet/>
      <dgm:spPr/>
      <dgm:t>
        <a:bodyPr/>
        <a:lstStyle/>
        <a:p>
          <a:endParaRPr lang="en-US" sz="2400" dirty="0"/>
        </a:p>
      </dgm:t>
    </dgm:pt>
    <dgm:pt modelId="{5240E025-68DF-4012-BB2A-E7F491B4F7FE}" type="pres">
      <dgm:prSet presAssocID="{B0583D21-2217-4EFF-A139-424481A20E3B}" presName="root" presStyleCnt="0">
        <dgm:presLayoutVars>
          <dgm:dir/>
          <dgm:resizeHandles val="exact"/>
        </dgm:presLayoutVars>
      </dgm:prSet>
      <dgm:spPr/>
    </dgm:pt>
    <dgm:pt modelId="{D3EDC1EB-052F-496B-9F0C-188A7AB732AE}" type="pres">
      <dgm:prSet presAssocID="{2FFB3B46-D31E-4B64-8C59-5E28F4B00F81}" presName="compNode" presStyleCnt="0"/>
      <dgm:spPr/>
    </dgm:pt>
    <dgm:pt modelId="{D6E00637-961B-420B-851D-54C6C4458FD4}" type="pres">
      <dgm:prSet presAssocID="{2FFB3B46-D31E-4B64-8C59-5E28F4B00F81}" presName="bgRect" presStyleLbl="bgShp" presStyleIdx="0" presStyleCnt="3"/>
      <dgm:spPr/>
    </dgm:pt>
    <dgm:pt modelId="{CDC380BB-DC88-4077-9CEC-87B9E3439E58}" type="pres">
      <dgm:prSet presAssocID="{2FFB3B46-D31E-4B64-8C59-5E28F4B00F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681FC49C-6885-4B32-92D4-0FFA1D31FD6D}" type="pres">
      <dgm:prSet presAssocID="{2FFB3B46-D31E-4B64-8C59-5E28F4B00F81}" presName="spaceRect" presStyleCnt="0"/>
      <dgm:spPr/>
    </dgm:pt>
    <dgm:pt modelId="{5BB58911-5DAC-483C-B2C0-D64849EF41F9}" type="pres">
      <dgm:prSet presAssocID="{2FFB3B46-D31E-4B64-8C59-5E28F4B00F81}" presName="parTx" presStyleLbl="revTx" presStyleIdx="0" presStyleCnt="3">
        <dgm:presLayoutVars>
          <dgm:chMax val="0"/>
          <dgm:chPref val="0"/>
        </dgm:presLayoutVars>
      </dgm:prSet>
      <dgm:spPr/>
    </dgm:pt>
    <dgm:pt modelId="{9FAB7880-6056-4622-877B-179CB39B2B26}" type="pres">
      <dgm:prSet presAssocID="{B326F17A-0D98-4183-BB9B-836AD887E479}" presName="sibTrans" presStyleCnt="0"/>
      <dgm:spPr/>
    </dgm:pt>
    <dgm:pt modelId="{D9143928-40A0-4CF7-A3FF-94CD0AF4DF92}" type="pres">
      <dgm:prSet presAssocID="{6C1553F7-45CA-470F-BAB1-9CDCD9F46590}" presName="compNode" presStyleCnt="0"/>
      <dgm:spPr/>
    </dgm:pt>
    <dgm:pt modelId="{B00C8458-34AE-4E90-80B1-5BE3C6071F4F}" type="pres">
      <dgm:prSet presAssocID="{6C1553F7-45CA-470F-BAB1-9CDCD9F46590}" presName="bgRect" presStyleLbl="bgShp" presStyleIdx="1" presStyleCnt="3"/>
      <dgm:spPr/>
    </dgm:pt>
    <dgm:pt modelId="{6ECFA734-8ED6-481E-AB9D-AD6EC70F800E}" type="pres">
      <dgm:prSet presAssocID="{6C1553F7-45CA-470F-BAB1-9CDCD9F465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F5B41B67-151F-4EBE-80E6-B3571B6D9476}" type="pres">
      <dgm:prSet presAssocID="{6C1553F7-45CA-470F-BAB1-9CDCD9F46590}" presName="spaceRect" presStyleCnt="0"/>
      <dgm:spPr/>
    </dgm:pt>
    <dgm:pt modelId="{1B25E975-53D6-446E-B11A-A69DAD265657}" type="pres">
      <dgm:prSet presAssocID="{6C1553F7-45CA-470F-BAB1-9CDCD9F46590}" presName="parTx" presStyleLbl="revTx" presStyleIdx="1" presStyleCnt="3">
        <dgm:presLayoutVars>
          <dgm:chMax val="0"/>
          <dgm:chPref val="0"/>
        </dgm:presLayoutVars>
      </dgm:prSet>
      <dgm:spPr/>
    </dgm:pt>
    <dgm:pt modelId="{B2538775-99BF-448A-95D3-6723B04A0339}" type="pres">
      <dgm:prSet presAssocID="{1938FF82-AEA6-4642-8206-D3999479C5BE}" presName="sibTrans" presStyleCnt="0"/>
      <dgm:spPr/>
    </dgm:pt>
    <dgm:pt modelId="{339BE423-9FC3-4BB8-B2AF-044A32866310}" type="pres">
      <dgm:prSet presAssocID="{605C05C6-D0DD-4612-A216-8C13335E3E26}" presName="compNode" presStyleCnt="0"/>
      <dgm:spPr/>
    </dgm:pt>
    <dgm:pt modelId="{AF8BE3A2-62C9-4A7A-83ED-D445359B9797}" type="pres">
      <dgm:prSet presAssocID="{605C05C6-D0DD-4612-A216-8C13335E3E26}" presName="bgRect" presStyleLbl="bgShp" presStyleIdx="2" presStyleCnt="3"/>
      <dgm:spPr/>
    </dgm:pt>
    <dgm:pt modelId="{4DE6A778-9648-478F-A005-ECE7EFC356CE}" type="pres">
      <dgm:prSet presAssocID="{605C05C6-D0DD-4612-A216-8C13335E3E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F96F329B-14FB-4250-91FA-6DF9B5AB04E5}" type="pres">
      <dgm:prSet presAssocID="{605C05C6-D0DD-4612-A216-8C13335E3E26}" presName="spaceRect" presStyleCnt="0"/>
      <dgm:spPr/>
    </dgm:pt>
    <dgm:pt modelId="{FBCA4FED-537B-4472-B150-CD0DBF544A2C}" type="pres">
      <dgm:prSet presAssocID="{605C05C6-D0DD-4612-A216-8C13335E3E26}" presName="parTx" presStyleLbl="revTx" presStyleIdx="2" presStyleCnt="3">
        <dgm:presLayoutVars>
          <dgm:chMax val="0"/>
          <dgm:chPref val="0"/>
        </dgm:presLayoutVars>
      </dgm:prSet>
      <dgm:spPr/>
    </dgm:pt>
  </dgm:ptLst>
  <dgm:cxnLst>
    <dgm:cxn modelId="{7A91BB04-EE32-429C-A5A4-69F4EE41B8BB}" srcId="{B0583D21-2217-4EFF-A139-424481A20E3B}" destId="{2FFB3B46-D31E-4B64-8C59-5E28F4B00F81}" srcOrd="0" destOrd="0" parTransId="{F79E4DC3-E761-4272-8AFA-90D97FE5EACB}" sibTransId="{B326F17A-0D98-4183-BB9B-836AD887E479}"/>
    <dgm:cxn modelId="{40125D2B-84F0-44C5-8033-DFD6C1EA0F7A}" type="presOf" srcId="{B0583D21-2217-4EFF-A139-424481A20E3B}" destId="{5240E025-68DF-4012-BB2A-E7F491B4F7FE}" srcOrd="0" destOrd="0" presId="urn:microsoft.com/office/officeart/2018/2/layout/IconVerticalSolidList"/>
    <dgm:cxn modelId="{0A4B7C7B-2DA9-48FF-93D5-BC1ACCB35A71}" type="presOf" srcId="{605C05C6-D0DD-4612-A216-8C13335E3E26}" destId="{FBCA4FED-537B-4472-B150-CD0DBF544A2C}" srcOrd="0" destOrd="0" presId="urn:microsoft.com/office/officeart/2018/2/layout/IconVerticalSolidList"/>
    <dgm:cxn modelId="{4602BA8A-8501-41FB-93B3-3ADDE9EDBDA5}" srcId="{B0583D21-2217-4EFF-A139-424481A20E3B}" destId="{605C05C6-D0DD-4612-A216-8C13335E3E26}" srcOrd="2" destOrd="0" parTransId="{6BE96F46-43D9-4451-BBD7-2155BC035607}" sibTransId="{CC9DC724-F3EA-4BC0-B8C9-34C159EB975E}"/>
    <dgm:cxn modelId="{AF71C3B1-0D88-4D3A-AB22-18057AD61C91}" type="presOf" srcId="{6C1553F7-45CA-470F-BAB1-9CDCD9F46590}" destId="{1B25E975-53D6-446E-B11A-A69DAD265657}" srcOrd="0" destOrd="0" presId="urn:microsoft.com/office/officeart/2018/2/layout/IconVerticalSolidList"/>
    <dgm:cxn modelId="{8115F2CB-8001-4F88-90EB-6590E1426F2B}" type="presOf" srcId="{2FFB3B46-D31E-4B64-8C59-5E28F4B00F81}" destId="{5BB58911-5DAC-483C-B2C0-D64849EF41F9}" srcOrd="0" destOrd="0" presId="urn:microsoft.com/office/officeart/2018/2/layout/IconVerticalSolidList"/>
    <dgm:cxn modelId="{2D49ADE7-8280-4816-91A7-4FF34D9F9BDE}" srcId="{B0583D21-2217-4EFF-A139-424481A20E3B}" destId="{6C1553F7-45CA-470F-BAB1-9CDCD9F46590}" srcOrd="1" destOrd="0" parTransId="{5043B495-9218-40B8-81C7-D1689603BCFC}" sibTransId="{1938FF82-AEA6-4642-8206-D3999479C5BE}"/>
    <dgm:cxn modelId="{FDAD2698-333D-4C83-82B0-9EBF30EAED96}" type="presParOf" srcId="{5240E025-68DF-4012-BB2A-E7F491B4F7FE}" destId="{D3EDC1EB-052F-496B-9F0C-188A7AB732AE}" srcOrd="0" destOrd="0" presId="urn:microsoft.com/office/officeart/2018/2/layout/IconVerticalSolidList"/>
    <dgm:cxn modelId="{1A6BA6D5-6A08-44E0-9471-ABDE28C85E3A}" type="presParOf" srcId="{D3EDC1EB-052F-496B-9F0C-188A7AB732AE}" destId="{D6E00637-961B-420B-851D-54C6C4458FD4}" srcOrd="0" destOrd="0" presId="urn:microsoft.com/office/officeart/2018/2/layout/IconVerticalSolidList"/>
    <dgm:cxn modelId="{2018749D-1DBA-4371-9726-782E192BBA1F}" type="presParOf" srcId="{D3EDC1EB-052F-496B-9F0C-188A7AB732AE}" destId="{CDC380BB-DC88-4077-9CEC-87B9E3439E58}" srcOrd="1" destOrd="0" presId="urn:microsoft.com/office/officeart/2018/2/layout/IconVerticalSolidList"/>
    <dgm:cxn modelId="{CE11EC4F-7D16-4C4F-8C42-BB03A6A4CC62}" type="presParOf" srcId="{D3EDC1EB-052F-496B-9F0C-188A7AB732AE}" destId="{681FC49C-6885-4B32-92D4-0FFA1D31FD6D}" srcOrd="2" destOrd="0" presId="urn:microsoft.com/office/officeart/2018/2/layout/IconVerticalSolidList"/>
    <dgm:cxn modelId="{E236E126-9DDA-4C08-8F4F-30AD4A3DE486}" type="presParOf" srcId="{D3EDC1EB-052F-496B-9F0C-188A7AB732AE}" destId="{5BB58911-5DAC-483C-B2C0-D64849EF41F9}" srcOrd="3" destOrd="0" presId="urn:microsoft.com/office/officeart/2018/2/layout/IconVerticalSolidList"/>
    <dgm:cxn modelId="{F15649A4-2F2B-477C-81BE-9A9C72546D4D}" type="presParOf" srcId="{5240E025-68DF-4012-BB2A-E7F491B4F7FE}" destId="{9FAB7880-6056-4622-877B-179CB39B2B26}" srcOrd="1" destOrd="0" presId="urn:microsoft.com/office/officeart/2018/2/layout/IconVerticalSolidList"/>
    <dgm:cxn modelId="{2DA9FF43-782B-41B8-A685-9C0626A58E6F}" type="presParOf" srcId="{5240E025-68DF-4012-BB2A-E7F491B4F7FE}" destId="{D9143928-40A0-4CF7-A3FF-94CD0AF4DF92}" srcOrd="2" destOrd="0" presId="urn:microsoft.com/office/officeart/2018/2/layout/IconVerticalSolidList"/>
    <dgm:cxn modelId="{EE0DE09B-FAD8-446C-9A40-ED69E0EA9614}" type="presParOf" srcId="{D9143928-40A0-4CF7-A3FF-94CD0AF4DF92}" destId="{B00C8458-34AE-4E90-80B1-5BE3C6071F4F}" srcOrd="0" destOrd="0" presId="urn:microsoft.com/office/officeart/2018/2/layout/IconVerticalSolidList"/>
    <dgm:cxn modelId="{8267F0EB-B74C-41B0-996C-D2B9C57A527D}" type="presParOf" srcId="{D9143928-40A0-4CF7-A3FF-94CD0AF4DF92}" destId="{6ECFA734-8ED6-481E-AB9D-AD6EC70F800E}" srcOrd="1" destOrd="0" presId="urn:microsoft.com/office/officeart/2018/2/layout/IconVerticalSolidList"/>
    <dgm:cxn modelId="{6A6FCCF2-D990-4C79-BB6E-1EE25487E180}" type="presParOf" srcId="{D9143928-40A0-4CF7-A3FF-94CD0AF4DF92}" destId="{F5B41B67-151F-4EBE-80E6-B3571B6D9476}" srcOrd="2" destOrd="0" presId="urn:microsoft.com/office/officeart/2018/2/layout/IconVerticalSolidList"/>
    <dgm:cxn modelId="{D5203062-DE50-4285-A7DC-E43B61496BAD}" type="presParOf" srcId="{D9143928-40A0-4CF7-A3FF-94CD0AF4DF92}" destId="{1B25E975-53D6-446E-B11A-A69DAD265657}" srcOrd="3" destOrd="0" presId="urn:microsoft.com/office/officeart/2018/2/layout/IconVerticalSolidList"/>
    <dgm:cxn modelId="{A0FFDB2E-84FC-4CA6-9C41-FDE8D32CC00E}" type="presParOf" srcId="{5240E025-68DF-4012-BB2A-E7F491B4F7FE}" destId="{B2538775-99BF-448A-95D3-6723B04A0339}" srcOrd="3" destOrd="0" presId="urn:microsoft.com/office/officeart/2018/2/layout/IconVerticalSolidList"/>
    <dgm:cxn modelId="{791C668F-4453-4F76-8333-0D6B62DE5800}" type="presParOf" srcId="{5240E025-68DF-4012-BB2A-E7F491B4F7FE}" destId="{339BE423-9FC3-4BB8-B2AF-044A32866310}" srcOrd="4" destOrd="0" presId="urn:microsoft.com/office/officeart/2018/2/layout/IconVerticalSolidList"/>
    <dgm:cxn modelId="{0690FB67-BEAA-41B2-A38B-F67C8AE9B4CB}" type="presParOf" srcId="{339BE423-9FC3-4BB8-B2AF-044A32866310}" destId="{AF8BE3A2-62C9-4A7A-83ED-D445359B9797}" srcOrd="0" destOrd="0" presId="urn:microsoft.com/office/officeart/2018/2/layout/IconVerticalSolidList"/>
    <dgm:cxn modelId="{C96D8FEC-A564-4787-8FA7-AC1E719FD20C}" type="presParOf" srcId="{339BE423-9FC3-4BB8-B2AF-044A32866310}" destId="{4DE6A778-9648-478F-A005-ECE7EFC356CE}" srcOrd="1" destOrd="0" presId="urn:microsoft.com/office/officeart/2018/2/layout/IconVerticalSolidList"/>
    <dgm:cxn modelId="{FCD91D10-9B51-490D-BC7A-B2706099A87F}" type="presParOf" srcId="{339BE423-9FC3-4BB8-B2AF-044A32866310}" destId="{F96F329B-14FB-4250-91FA-6DF9B5AB04E5}" srcOrd="2" destOrd="0" presId="urn:microsoft.com/office/officeart/2018/2/layout/IconVerticalSolidList"/>
    <dgm:cxn modelId="{D943AEC8-E002-49BF-8D2D-0B1B8E49E472}" type="presParOf" srcId="{339BE423-9FC3-4BB8-B2AF-044A32866310}" destId="{FBCA4FED-537B-4472-B150-CD0DBF544A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F222C-036B-4EF1-96EA-0986E9750F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48F8275-4EA6-4128-B11F-F1093606276B}">
      <dgm:prSet custT="1"/>
      <dgm:spPr/>
      <dgm:t>
        <a:bodyPr/>
        <a:lstStyle/>
        <a:p>
          <a:pPr>
            <a:lnSpc>
              <a:spcPct val="100000"/>
            </a:lnSpc>
          </a:pPr>
          <a:r>
            <a:rPr lang="en-ZA" sz="4800" b="1" i="0" baseline="0"/>
            <a:t>PROJECTS</a:t>
          </a:r>
          <a:endParaRPr lang="en-US" sz="4800"/>
        </a:p>
      </dgm:t>
    </dgm:pt>
    <dgm:pt modelId="{A2787B59-A036-4CEC-B19F-75C9B053B966}" type="parTrans" cxnId="{9ECC6E15-0B9F-4270-991F-D15A849A4D74}">
      <dgm:prSet/>
      <dgm:spPr/>
      <dgm:t>
        <a:bodyPr/>
        <a:lstStyle/>
        <a:p>
          <a:endParaRPr lang="en-US"/>
        </a:p>
      </dgm:t>
    </dgm:pt>
    <dgm:pt modelId="{FCB80450-C74C-494E-B656-17012140355F}" type="sibTrans" cxnId="{9ECC6E15-0B9F-4270-991F-D15A849A4D74}">
      <dgm:prSet/>
      <dgm:spPr/>
      <dgm:t>
        <a:bodyPr/>
        <a:lstStyle/>
        <a:p>
          <a:endParaRPr lang="en-US"/>
        </a:p>
      </dgm:t>
    </dgm:pt>
    <dgm:pt modelId="{D8A62D7E-6887-41C2-87C8-CBB440549E46}">
      <dgm:prSet custT="1"/>
      <dgm:spPr>
        <a:solidFill>
          <a:schemeClr val="tx2">
            <a:lumMod val="75000"/>
            <a:lumOff val="25000"/>
          </a:schemeClr>
        </a:solidFill>
      </dgm:spPr>
      <dgm:t>
        <a:bodyPr/>
        <a:lstStyle/>
        <a:p>
          <a:pPr>
            <a:lnSpc>
              <a:spcPct val="100000"/>
            </a:lnSpc>
          </a:pPr>
          <a:r>
            <a:rPr lang="en-ZA" sz="2200" b="0" i="0" baseline="0" dirty="0">
              <a:latin typeface="Calibri" panose="020F0502020204030204" pitchFamily="34" charset="0"/>
              <a:cs typeface="Calibri" panose="020F0502020204030204" pitchFamily="34" charset="0"/>
            </a:rPr>
            <a:t>MG/DG Applications close on 30</a:t>
          </a:r>
          <a:r>
            <a:rPr lang="en-ZA" sz="2200" b="0" i="0" baseline="30000" dirty="0">
              <a:latin typeface="Calibri" panose="020F0502020204030204" pitchFamily="34" charset="0"/>
              <a:cs typeface="Calibri" panose="020F0502020204030204" pitchFamily="34" charset="0"/>
            </a:rPr>
            <a:t>th</a:t>
          </a:r>
          <a:r>
            <a:rPr lang="en-ZA" sz="2200" b="0" i="0" baseline="0" dirty="0">
              <a:latin typeface="Calibri" panose="020F0502020204030204" pitchFamily="34" charset="0"/>
              <a:cs typeface="Calibri" panose="020F0502020204030204" pitchFamily="34" charset="0"/>
            </a:rPr>
            <a:t> April 2024. If approved by the Board only extension for MG applications will be granted.</a:t>
          </a:r>
        </a:p>
        <a:p>
          <a:pPr>
            <a:lnSpc>
              <a:spcPct val="100000"/>
            </a:lnSpc>
          </a:pPr>
          <a:r>
            <a:rPr lang="en-ZA" sz="2200" b="0" i="0" baseline="0" dirty="0">
              <a:latin typeface="Calibri" panose="020F0502020204030204" pitchFamily="34" charset="0"/>
              <a:cs typeface="Calibri" panose="020F0502020204030204" pitchFamily="34" charset="0"/>
            </a:rPr>
            <a:t>NO EXTENSION FOR DG APPLICATIONS POST – APRIL 2024</a:t>
          </a:r>
          <a:endParaRPr lang="en-US" sz="2200" dirty="0">
            <a:latin typeface="Calibri" panose="020F0502020204030204" pitchFamily="34" charset="0"/>
            <a:cs typeface="Calibri" panose="020F0502020204030204" pitchFamily="34" charset="0"/>
          </a:endParaRPr>
        </a:p>
      </dgm:t>
    </dgm:pt>
    <dgm:pt modelId="{162374F9-5031-47FD-9DDD-50938157582D}" type="parTrans" cxnId="{4C63805B-B40D-4D09-A50F-D0B09C29DE4F}">
      <dgm:prSet/>
      <dgm:spPr/>
      <dgm:t>
        <a:bodyPr/>
        <a:lstStyle/>
        <a:p>
          <a:endParaRPr lang="en-US"/>
        </a:p>
      </dgm:t>
    </dgm:pt>
    <dgm:pt modelId="{E09C8EDB-4D7E-470E-86CC-E2ACC11A323C}" type="sibTrans" cxnId="{4C63805B-B40D-4D09-A50F-D0B09C29DE4F}">
      <dgm:prSet/>
      <dgm:spPr/>
      <dgm:t>
        <a:bodyPr/>
        <a:lstStyle/>
        <a:p>
          <a:endParaRPr lang="en-US"/>
        </a:p>
      </dgm:t>
    </dgm:pt>
    <dgm:pt modelId="{180C9728-1AB9-4819-9F10-F337624F23EE}">
      <dgm:prSet custT="1"/>
      <dgm:spPr>
        <a:solidFill>
          <a:schemeClr val="tx2">
            <a:lumMod val="75000"/>
            <a:lumOff val="25000"/>
          </a:schemeClr>
        </a:solidFill>
      </dgm:spPr>
      <dgm:t>
        <a:bodyPr/>
        <a:lstStyle/>
        <a:p>
          <a:pPr>
            <a:lnSpc>
              <a:spcPct val="100000"/>
            </a:lnSpc>
          </a:pPr>
          <a:r>
            <a:rPr lang="en-ZA" sz="2200" b="0" i="0" baseline="0" dirty="0">
              <a:latin typeface="Calibri" panose="020F0502020204030204" pitchFamily="34" charset="0"/>
              <a:cs typeface="Calibri" panose="020F0502020204030204" pitchFamily="34" charset="0"/>
            </a:rPr>
            <a:t>Business processes for DG application and evaluation reviewed – shorter times for evaluation &amp; Board approval. Entire process to be completed in 4 weeks.</a:t>
          </a:r>
          <a:endParaRPr lang="en-US" sz="2200" dirty="0">
            <a:latin typeface="Calibri" panose="020F0502020204030204" pitchFamily="34" charset="0"/>
            <a:cs typeface="Calibri" panose="020F0502020204030204" pitchFamily="34" charset="0"/>
          </a:endParaRPr>
        </a:p>
      </dgm:t>
    </dgm:pt>
    <dgm:pt modelId="{9C5F6D07-E020-4967-B32C-15F5A3631BDA}" type="parTrans" cxnId="{2E4DB312-F43A-483C-9384-A6039FC7AA4D}">
      <dgm:prSet/>
      <dgm:spPr/>
      <dgm:t>
        <a:bodyPr/>
        <a:lstStyle/>
        <a:p>
          <a:endParaRPr lang="en-US"/>
        </a:p>
      </dgm:t>
    </dgm:pt>
    <dgm:pt modelId="{C2E015D5-8F03-44C4-917C-3E79EAC6498E}" type="sibTrans" cxnId="{2E4DB312-F43A-483C-9384-A6039FC7AA4D}">
      <dgm:prSet/>
      <dgm:spPr/>
      <dgm:t>
        <a:bodyPr/>
        <a:lstStyle/>
        <a:p>
          <a:endParaRPr lang="en-US"/>
        </a:p>
      </dgm:t>
    </dgm:pt>
    <dgm:pt modelId="{A4A88F3E-03EA-4E32-BE40-D7312DFF1F65}">
      <dgm:prSet custT="1"/>
      <dgm:spPr>
        <a:solidFill>
          <a:schemeClr val="tx2">
            <a:lumMod val="75000"/>
            <a:lumOff val="25000"/>
          </a:schemeClr>
        </a:solidFill>
      </dgm:spPr>
      <dgm:t>
        <a:bodyPr/>
        <a:lstStyle/>
        <a:p>
          <a:pPr>
            <a:lnSpc>
              <a:spcPct val="100000"/>
            </a:lnSpc>
          </a:pPr>
          <a:r>
            <a:rPr lang="en-US" sz="2200" dirty="0">
              <a:latin typeface="Calibri" panose="020F0502020204030204" pitchFamily="34" charset="0"/>
              <a:cs typeface="Calibri" panose="020F0502020204030204" pitchFamily="34" charset="0"/>
            </a:rPr>
            <a:t>Accruals reporting:</a:t>
          </a:r>
        </a:p>
        <a:p>
          <a:pPr>
            <a:lnSpc>
              <a:spcPct val="100000"/>
            </a:lnSpc>
          </a:pPr>
          <a:r>
            <a:rPr lang="en-US" sz="2200" dirty="0">
              <a:latin typeface="Calibri" panose="020F0502020204030204" pitchFamily="34" charset="0"/>
              <a:cs typeface="Calibri" panose="020F0502020204030204" pitchFamily="34" charset="0"/>
            </a:rPr>
            <a:t>-  Stakeholders to submit the Tranche deliverables properly dated in the correct    month</a:t>
          </a:r>
        </a:p>
        <a:p>
          <a:pPr>
            <a:lnSpc>
              <a:spcPct val="100000"/>
            </a:lnSpc>
            <a:buFont typeface="Symbol" panose="05050102010706020507" pitchFamily="18" charset="2"/>
            <a:buChar char=""/>
          </a:pPr>
          <a:r>
            <a:rPr lang="en-US" sz="2200" dirty="0">
              <a:latin typeface="Calibri" panose="020F0502020204030204" pitchFamily="34" charset="0"/>
              <a:cs typeface="Calibri" panose="020F0502020204030204" pitchFamily="34" charset="0"/>
            </a:rPr>
            <a:t>-  Communications will be sent out to remind stakeholders to submit their payment deliverables by 31 March 2024</a:t>
          </a:r>
        </a:p>
      </dgm:t>
    </dgm:pt>
    <dgm:pt modelId="{7DEFA39D-AD6E-46F1-8D4D-B2CB8E3A5E7D}" type="parTrans" cxnId="{DE0E72AE-8F53-4176-BA67-3AB07769C322}">
      <dgm:prSet/>
      <dgm:spPr/>
      <dgm:t>
        <a:bodyPr/>
        <a:lstStyle/>
        <a:p>
          <a:endParaRPr lang="en-ZA"/>
        </a:p>
      </dgm:t>
    </dgm:pt>
    <dgm:pt modelId="{BD54EFEC-E938-4A18-9DB6-91F900EEA8D3}" type="sibTrans" cxnId="{DE0E72AE-8F53-4176-BA67-3AB07769C322}">
      <dgm:prSet/>
      <dgm:spPr/>
      <dgm:t>
        <a:bodyPr/>
        <a:lstStyle/>
        <a:p>
          <a:endParaRPr lang="en-ZA"/>
        </a:p>
      </dgm:t>
    </dgm:pt>
    <dgm:pt modelId="{899183C4-27A4-4F05-B3D9-BF4BC9CEEBC1}" type="pres">
      <dgm:prSet presAssocID="{6E8F222C-036B-4EF1-96EA-0986E9750F1D}" presName="root" presStyleCnt="0">
        <dgm:presLayoutVars>
          <dgm:dir/>
          <dgm:resizeHandles val="exact"/>
        </dgm:presLayoutVars>
      </dgm:prSet>
      <dgm:spPr/>
    </dgm:pt>
    <dgm:pt modelId="{20245796-8774-4906-92C7-8F25A279734F}" type="pres">
      <dgm:prSet presAssocID="{C48F8275-4EA6-4128-B11F-F1093606276B}" presName="compNode" presStyleCnt="0"/>
      <dgm:spPr/>
    </dgm:pt>
    <dgm:pt modelId="{0128EF26-66B1-4A03-9130-177BB8C70563}" type="pres">
      <dgm:prSet presAssocID="{C48F8275-4EA6-4128-B11F-F1093606276B}" presName="bgRect" presStyleLbl="bgShp" presStyleIdx="0" presStyleCnt="4"/>
      <dgm:spPr/>
    </dgm:pt>
    <dgm:pt modelId="{D1AFFFB8-B7C9-49C2-86E1-2FDE4CBAAD88}" type="pres">
      <dgm:prSet presAssocID="{C48F8275-4EA6-4128-B11F-F109360627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3854CE12-EBFA-4D80-ACF2-D07A0008E27D}" type="pres">
      <dgm:prSet presAssocID="{C48F8275-4EA6-4128-B11F-F1093606276B}" presName="spaceRect" presStyleCnt="0"/>
      <dgm:spPr/>
    </dgm:pt>
    <dgm:pt modelId="{6DC8004B-4FBF-492E-8BCE-D43581D49C5F}" type="pres">
      <dgm:prSet presAssocID="{C48F8275-4EA6-4128-B11F-F1093606276B}" presName="parTx" presStyleLbl="revTx" presStyleIdx="0" presStyleCnt="4">
        <dgm:presLayoutVars>
          <dgm:chMax val="0"/>
          <dgm:chPref val="0"/>
        </dgm:presLayoutVars>
      </dgm:prSet>
      <dgm:spPr/>
    </dgm:pt>
    <dgm:pt modelId="{9F303EBE-F548-4843-B40F-D59AE97C3359}" type="pres">
      <dgm:prSet presAssocID="{FCB80450-C74C-494E-B656-17012140355F}" presName="sibTrans" presStyleCnt="0"/>
      <dgm:spPr/>
    </dgm:pt>
    <dgm:pt modelId="{36FD9BDD-1CCA-48CF-81E6-3F620A9E2C09}" type="pres">
      <dgm:prSet presAssocID="{D8A62D7E-6887-41C2-87C8-CBB440549E46}" presName="compNode" presStyleCnt="0"/>
      <dgm:spPr/>
    </dgm:pt>
    <dgm:pt modelId="{7D952676-71AC-4E39-B1E1-9F0D163DE055}" type="pres">
      <dgm:prSet presAssocID="{D8A62D7E-6887-41C2-87C8-CBB440549E46}" presName="bgRect" presStyleLbl="bgShp" presStyleIdx="1" presStyleCnt="4"/>
      <dgm:spPr/>
    </dgm:pt>
    <dgm:pt modelId="{A4F01981-0B13-490F-823D-4050E425F91C}" type="pres">
      <dgm:prSet presAssocID="{D8A62D7E-6887-41C2-87C8-CBB440549E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11BDA7E4-FCA5-4C22-8444-555A3C60CA69}" type="pres">
      <dgm:prSet presAssocID="{D8A62D7E-6887-41C2-87C8-CBB440549E46}" presName="spaceRect" presStyleCnt="0"/>
      <dgm:spPr/>
    </dgm:pt>
    <dgm:pt modelId="{56D3E3CD-D6D1-43AC-BC6B-61BDB30C7782}" type="pres">
      <dgm:prSet presAssocID="{D8A62D7E-6887-41C2-87C8-CBB440549E46}" presName="parTx" presStyleLbl="revTx" presStyleIdx="1" presStyleCnt="4">
        <dgm:presLayoutVars>
          <dgm:chMax val="0"/>
          <dgm:chPref val="0"/>
        </dgm:presLayoutVars>
      </dgm:prSet>
      <dgm:spPr/>
    </dgm:pt>
    <dgm:pt modelId="{D7718305-F451-4250-B987-551CCD30BCD3}" type="pres">
      <dgm:prSet presAssocID="{E09C8EDB-4D7E-470E-86CC-E2ACC11A323C}" presName="sibTrans" presStyleCnt="0"/>
      <dgm:spPr/>
    </dgm:pt>
    <dgm:pt modelId="{918C7471-DBEF-4DDF-A998-8ED091C3E17E}" type="pres">
      <dgm:prSet presAssocID="{180C9728-1AB9-4819-9F10-F337624F23EE}" presName="compNode" presStyleCnt="0"/>
      <dgm:spPr/>
    </dgm:pt>
    <dgm:pt modelId="{8CD6E3E8-C559-4EF6-81A7-F3C1A550E4E9}" type="pres">
      <dgm:prSet presAssocID="{180C9728-1AB9-4819-9F10-F337624F23EE}" presName="bgRect" presStyleLbl="bgShp" presStyleIdx="2" presStyleCnt="4"/>
      <dgm:spPr/>
    </dgm:pt>
    <dgm:pt modelId="{C5FEF992-0AB3-4277-8264-DD571670F914}" type="pres">
      <dgm:prSet presAssocID="{180C9728-1AB9-4819-9F10-F337624F23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ingle gear"/>
        </a:ext>
      </dgm:extLst>
    </dgm:pt>
    <dgm:pt modelId="{78EB8428-B24D-4BDD-BEC4-0A5F0F31F384}" type="pres">
      <dgm:prSet presAssocID="{180C9728-1AB9-4819-9F10-F337624F23EE}" presName="spaceRect" presStyleCnt="0"/>
      <dgm:spPr/>
    </dgm:pt>
    <dgm:pt modelId="{BAAA27C9-2572-43A3-B607-D17286BAE5DD}" type="pres">
      <dgm:prSet presAssocID="{180C9728-1AB9-4819-9F10-F337624F23EE}" presName="parTx" presStyleLbl="revTx" presStyleIdx="2" presStyleCnt="4">
        <dgm:presLayoutVars>
          <dgm:chMax val="0"/>
          <dgm:chPref val="0"/>
        </dgm:presLayoutVars>
      </dgm:prSet>
      <dgm:spPr/>
    </dgm:pt>
    <dgm:pt modelId="{23696997-2F36-4ACF-9031-168F863BF729}" type="pres">
      <dgm:prSet presAssocID="{C2E015D5-8F03-44C4-917C-3E79EAC6498E}" presName="sibTrans" presStyleCnt="0"/>
      <dgm:spPr/>
    </dgm:pt>
    <dgm:pt modelId="{EC9FAA62-CB9F-40A7-86BB-6CB3E4670D82}" type="pres">
      <dgm:prSet presAssocID="{A4A88F3E-03EA-4E32-BE40-D7312DFF1F65}" presName="compNode" presStyleCnt="0"/>
      <dgm:spPr/>
    </dgm:pt>
    <dgm:pt modelId="{AC757D5B-7D39-42B2-9813-104682685BCC}" type="pres">
      <dgm:prSet presAssocID="{A4A88F3E-03EA-4E32-BE40-D7312DFF1F65}" presName="bgRect" presStyleLbl="bgShp" presStyleIdx="3" presStyleCnt="4"/>
      <dgm:spPr/>
    </dgm:pt>
    <dgm:pt modelId="{A5AA7C95-2505-49B8-BCE4-5DB09F315DE4}" type="pres">
      <dgm:prSet presAssocID="{A4A88F3E-03EA-4E32-BE40-D7312DFF1F65}" presName="iconRect" presStyleLbl="node1" presStyleIdx="3" presStyleCnt="4"/>
      <dgm:spPr/>
    </dgm:pt>
    <dgm:pt modelId="{430BF0DB-E8EF-4C96-AD04-56A98B78C7ED}" type="pres">
      <dgm:prSet presAssocID="{A4A88F3E-03EA-4E32-BE40-D7312DFF1F65}" presName="spaceRect" presStyleCnt="0"/>
      <dgm:spPr/>
    </dgm:pt>
    <dgm:pt modelId="{2B3993A2-7123-4AF2-8891-C4AE7D1EF090}" type="pres">
      <dgm:prSet presAssocID="{A4A88F3E-03EA-4E32-BE40-D7312DFF1F65}" presName="parTx" presStyleLbl="revTx" presStyleIdx="3" presStyleCnt="4" custLinFactNeighborX="-330" custLinFactNeighborY="197">
        <dgm:presLayoutVars>
          <dgm:chMax val="0"/>
          <dgm:chPref val="0"/>
        </dgm:presLayoutVars>
      </dgm:prSet>
      <dgm:spPr/>
    </dgm:pt>
  </dgm:ptLst>
  <dgm:cxnLst>
    <dgm:cxn modelId="{2E4DB312-F43A-483C-9384-A6039FC7AA4D}" srcId="{6E8F222C-036B-4EF1-96EA-0986E9750F1D}" destId="{180C9728-1AB9-4819-9F10-F337624F23EE}" srcOrd="2" destOrd="0" parTransId="{9C5F6D07-E020-4967-B32C-15F5A3631BDA}" sibTransId="{C2E015D5-8F03-44C4-917C-3E79EAC6498E}"/>
    <dgm:cxn modelId="{97F44B14-B419-4867-A5B9-502305064F18}" type="presOf" srcId="{C48F8275-4EA6-4128-B11F-F1093606276B}" destId="{6DC8004B-4FBF-492E-8BCE-D43581D49C5F}" srcOrd="0" destOrd="0" presId="urn:microsoft.com/office/officeart/2018/2/layout/IconVerticalSolidList"/>
    <dgm:cxn modelId="{9ECC6E15-0B9F-4270-991F-D15A849A4D74}" srcId="{6E8F222C-036B-4EF1-96EA-0986E9750F1D}" destId="{C48F8275-4EA6-4128-B11F-F1093606276B}" srcOrd="0" destOrd="0" parTransId="{A2787B59-A036-4CEC-B19F-75C9B053B966}" sibTransId="{FCB80450-C74C-494E-B656-17012140355F}"/>
    <dgm:cxn modelId="{542F1839-6F25-496A-A502-CE8472E3D257}" type="presOf" srcId="{180C9728-1AB9-4819-9F10-F337624F23EE}" destId="{BAAA27C9-2572-43A3-B607-D17286BAE5DD}" srcOrd="0" destOrd="0" presId="urn:microsoft.com/office/officeart/2018/2/layout/IconVerticalSolidList"/>
    <dgm:cxn modelId="{4C63805B-B40D-4D09-A50F-D0B09C29DE4F}" srcId="{6E8F222C-036B-4EF1-96EA-0986E9750F1D}" destId="{D8A62D7E-6887-41C2-87C8-CBB440549E46}" srcOrd="1" destOrd="0" parTransId="{162374F9-5031-47FD-9DDD-50938157582D}" sibTransId="{E09C8EDB-4D7E-470E-86CC-E2ACC11A323C}"/>
    <dgm:cxn modelId="{29C72759-D83F-4504-8353-0B28EF3B82E2}" type="presOf" srcId="{D8A62D7E-6887-41C2-87C8-CBB440549E46}" destId="{56D3E3CD-D6D1-43AC-BC6B-61BDB30C7782}" srcOrd="0" destOrd="0" presId="urn:microsoft.com/office/officeart/2018/2/layout/IconVerticalSolidList"/>
    <dgm:cxn modelId="{52AF6F8E-6A87-4A01-A621-8E59B4831B90}" type="presOf" srcId="{A4A88F3E-03EA-4E32-BE40-D7312DFF1F65}" destId="{2B3993A2-7123-4AF2-8891-C4AE7D1EF090}" srcOrd="0" destOrd="0" presId="urn:microsoft.com/office/officeart/2018/2/layout/IconVerticalSolidList"/>
    <dgm:cxn modelId="{DE0E72AE-8F53-4176-BA67-3AB07769C322}" srcId="{6E8F222C-036B-4EF1-96EA-0986E9750F1D}" destId="{A4A88F3E-03EA-4E32-BE40-D7312DFF1F65}" srcOrd="3" destOrd="0" parTransId="{7DEFA39D-AD6E-46F1-8D4D-B2CB8E3A5E7D}" sibTransId="{BD54EFEC-E938-4A18-9DB6-91F900EEA8D3}"/>
    <dgm:cxn modelId="{F1184DEC-65B6-4515-8631-FE597B874C9D}" type="presOf" srcId="{6E8F222C-036B-4EF1-96EA-0986E9750F1D}" destId="{899183C4-27A4-4F05-B3D9-BF4BC9CEEBC1}" srcOrd="0" destOrd="0" presId="urn:microsoft.com/office/officeart/2018/2/layout/IconVerticalSolidList"/>
    <dgm:cxn modelId="{C5B2ABFC-A9AF-4405-BD2C-63C42B1BA456}" type="presParOf" srcId="{899183C4-27A4-4F05-B3D9-BF4BC9CEEBC1}" destId="{20245796-8774-4906-92C7-8F25A279734F}" srcOrd="0" destOrd="0" presId="urn:microsoft.com/office/officeart/2018/2/layout/IconVerticalSolidList"/>
    <dgm:cxn modelId="{A6801493-7D57-4395-AEFA-B7F9F91E46F4}" type="presParOf" srcId="{20245796-8774-4906-92C7-8F25A279734F}" destId="{0128EF26-66B1-4A03-9130-177BB8C70563}" srcOrd="0" destOrd="0" presId="urn:microsoft.com/office/officeart/2018/2/layout/IconVerticalSolidList"/>
    <dgm:cxn modelId="{72645ECE-FE41-4A54-A7E4-CF3E4863B39E}" type="presParOf" srcId="{20245796-8774-4906-92C7-8F25A279734F}" destId="{D1AFFFB8-B7C9-49C2-86E1-2FDE4CBAAD88}" srcOrd="1" destOrd="0" presId="urn:microsoft.com/office/officeart/2018/2/layout/IconVerticalSolidList"/>
    <dgm:cxn modelId="{26B05BDC-CAA0-44AA-9099-96B5C536C7AD}" type="presParOf" srcId="{20245796-8774-4906-92C7-8F25A279734F}" destId="{3854CE12-EBFA-4D80-ACF2-D07A0008E27D}" srcOrd="2" destOrd="0" presId="urn:microsoft.com/office/officeart/2018/2/layout/IconVerticalSolidList"/>
    <dgm:cxn modelId="{576F9E75-BE37-4B09-A77C-FC548885BC45}" type="presParOf" srcId="{20245796-8774-4906-92C7-8F25A279734F}" destId="{6DC8004B-4FBF-492E-8BCE-D43581D49C5F}" srcOrd="3" destOrd="0" presId="urn:microsoft.com/office/officeart/2018/2/layout/IconVerticalSolidList"/>
    <dgm:cxn modelId="{EECDF396-AC85-499C-AA48-43B343C08317}" type="presParOf" srcId="{899183C4-27A4-4F05-B3D9-BF4BC9CEEBC1}" destId="{9F303EBE-F548-4843-B40F-D59AE97C3359}" srcOrd="1" destOrd="0" presId="urn:microsoft.com/office/officeart/2018/2/layout/IconVerticalSolidList"/>
    <dgm:cxn modelId="{BD36FC55-5CCA-47C9-B39E-A2629E12B6E4}" type="presParOf" srcId="{899183C4-27A4-4F05-B3D9-BF4BC9CEEBC1}" destId="{36FD9BDD-1CCA-48CF-81E6-3F620A9E2C09}" srcOrd="2" destOrd="0" presId="urn:microsoft.com/office/officeart/2018/2/layout/IconVerticalSolidList"/>
    <dgm:cxn modelId="{CFC0930D-DB76-4922-B4DD-15F1C91E614E}" type="presParOf" srcId="{36FD9BDD-1CCA-48CF-81E6-3F620A9E2C09}" destId="{7D952676-71AC-4E39-B1E1-9F0D163DE055}" srcOrd="0" destOrd="0" presId="urn:microsoft.com/office/officeart/2018/2/layout/IconVerticalSolidList"/>
    <dgm:cxn modelId="{D16F5DEE-E77C-4E06-8624-71C828DEDC8D}" type="presParOf" srcId="{36FD9BDD-1CCA-48CF-81E6-3F620A9E2C09}" destId="{A4F01981-0B13-490F-823D-4050E425F91C}" srcOrd="1" destOrd="0" presId="urn:microsoft.com/office/officeart/2018/2/layout/IconVerticalSolidList"/>
    <dgm:cxn modelId="{82CEC1F0-E5E6-472E-A25A-7C59032CD5E7}" type="presParOf" srcId="{36FD9BDD-1CCA-48CF-81E6-3F620A9E2C09}" destId="{11BDA7E4-FCA5-4C22-8444-555A3C60CA69}" srcOrd="2" destOrd="0" presId="urn:microsoft.com/office/officeart/2018/2/layout/IconVerticalSolidList"/>
    <dgm:cxn modelId="{0B8061E4-9D4F-4381-B214-2597DAE8CB91}" type="presParOf" srcId="{36FD9BDD-1CCA-48CF-81E6-3F620A9E2C09}" destId="{56D3E3CD-D6D1-43AC-BC6B-61BDB30C7782}" srcOrd="3" destOrd="0" presId="urn:microsoft.com/office/officeart/2018/2/layout/IconVerticalSolidList"/>
    <dgm:cxn modelId="{C17291AD-7E9B-4E06-B5F8-1A2EB9173674}" type="presParOf" srcId="{899183C4-27A4-4F05-B3D9-BF4BC9CEEBC1}" destId="{D7718305-F451-4250-B987-551CCD30BCD3}" srcOrd="3" destOrd="0" presId="urn:microsoft.com/office/officeart/2018/2/layout/IconVerticalSolidList"/>
    <dgm:cxn modelId="{ED99016A-44B5-420C-BDD0-03A1880FBE1D}" type="presParOf" srcId="{899183C4-27A4-4F05-B3D9-BF4BC9CEEBC1}" destId="{918C7471-DBEF-4DDF-A998-8ED091C3E17E}" srcOrd="4" destOrd="0" presId="urn:microsoft.com/office/officeart/2018/2/layout/IconVerticalSolidList"/>
    <dgm:cxn modelId="{C7D4FA77-35D5-447B-8B8E-90EF04F69632}" type="presParOf" srcId="{918C7471-DBEF-4DDF-A998-8ED091C3E17E}" destId="{8CD6E3E8-C559-4EF6-81A7-F3C1A550E4E9}" srcOrd="0" destOrd="0" presId="urn:microsoft.com/office/officeart/2018/2/layout/IconVerticalSolidList"/>
    <dgm:cxn modelId="{51C9AF45-5D1B-479B-800A-1D1AA94962F8}" type="presParOf" srcId="{918C7471-DBEF-4DDF-A998-8ED091C3E17E}" destId="{C5FEF992-0AB3-4277-8264-DD571670F914}" srcOrd="1" destOrd="0" presId="urn:microsoft.com/office/officeart/2018/2/layout/IconVerticalSolidList"/>
    <dgm:cxn modelId="{FACF6EFB-283F-412F-BFEA-1D978EFF4217}" type="presParOf" srcId="{918C7471-DBEF-4DDF-A998-8ED091C3E17E}" destId="{78EB8428-B24D-4BDD-BEC4-0A5F0F31F384}" srcOrd="2" destOrd="0" presId="urn:microsoft.com/office/officeart/2018/2/layout/IconVerticalSolidList"/>
    <dgm:cxn modelId="{D3DC5984-2B42-4751-A7E9-D443FEAD5668}" type="presParOf" srcId="{918C7471-DBEF-4DDF-A998-8ED091C3E17E}" destId="{BAAA27C9-2572-43A3-B607-D17286BAE5DD}" srcOrd="3" destOrd="0" presId="urn:microsoft.com/office/officeart/2018/2/layout/IconVerticalSolidList"/>
    <dgm:cxn modelId="{E9B09AC0-40AB-4173-A601-D483BEAF3DC6}" type="presParOf" srcId="{899183C4-27A4-4F05-B3D9-BF4BC9CEEBC1}" destId="{23696997-2F36-4ACF-9031-168F863BF729}" srcOrd="5" destOrd="0" presId="urn:microsoft.com/office/officeart/2018/2/layout/IconVerticalSolidList"/>
    <dgm:cxn modelId="{3F8FFB4F-0E1B-4E54-9602-7FBC25E39E95}" type="presParOf" srcId="{899183C4-27A4-4F05-B3D9-BF4BC9CEEBC1}" destId="{EC9FAA62-CB9F-40A7-86BB-6CB3E4670D82}" srcOrd="6" destOrd="0" presId="urn:microsoft.com/office/officeart/2018/2/layout/IconVerticalSolidList"/>
    <dgm:cxn modelId="{583FAF96-6E49-4E00-A56A-D296DF1E6FA0}" type="presParOf" srcId="{EC9FAA62-CB9F-40A7-86BB-6CB3E4670D82}" destId="{AC757D5B-7D39-42B2-9813-104682685BCC}" srcOrd="0" destOrd="0" presId="urn:microsoft.com/office/officeart/2018/2/layout/IconVerticalSolidList"/>
    <dgm:cxn modelId="{194B4A6F-8877-439F-861F-05B8F79C1CF8}" type="presParOf" srcId="{EC9FAA62-CB9F-40A7-86BB-6CB3E4670D82}" destId="{A5AA7C95-2505-49B8-BCE4-5DB09F315DE4}" srcOrd="1" destOrd="0" presId="urn:microsoft.com/office/officeart/2018/2/layout/IconVerticalSolidList"/>
    <dgm:cxn modelId="{E8872B4D-097A-4C23-BE44-C5CE74766C18}" type="presParOf" srcId="{EC9FAA62-CB9F-40A7-86BB-6CB3E4670D82}" destId="{430BF0DB-E8EF-4C96-AD04-56A98B78C7ED}" srcOrd="2" destOrd="0" presId="urn:microsoft.com/office/officeart/2018/2/layout/IconVerticalSolidList"/>
    <dgm:cxn modelId="{9F7B4FD2-2D60-4F12-9030-DCBE69EAEFC0}" type="presParOf" srcId="{EC9FAA62-CB9F-40A7-86BB-6CB3E4670D82}" destId="{2B3993A2-7123-4AF2-8891-C4AE7D1EF09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3C473E-A0E3-42FA-A3C8-BDE385F393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CF76BE-7120-47B4-A0DE-264AA87BCE9B}">
      <dgm:prSet custT="1"/>
      <dgm:spPr>
        <a:solidFill>
          <a:schemeClr val="tx2">
            <a:lumMod val="75000"/>
          </a:schemeClr>
        </a:solidFill>
      </dgm:spPr>
      <dgm:t>
        <a:bodyPr/>
        <a:lstStyle/>
        <a:p>
          <a:pPr>
            <a:lnSpc>
              <a:spcPct val="100000"/>
            </a:lnSpc>
          </a:pPr>
          <a:r>
            <a:rPr lang="en-ZA" sz="2000" cap="none">
              <a:solidFill>
                <a:schemeClr val="bg1"/>
              </a:solidFill>
            </a:rPr>
            <a:t>Transitioning from legacy occupational qualifications to new QCTO registered qualifications</a:t>
          </a:r>
          <a:endParaRPr lang="en-US" sz="2000" cap="none">
            <a:solidFill>
              <a:schemeClr val="bg1"/>
            </a:solidFill>
          </a:endParaRPr>
        </a:p>
      </dgm:t>
    </dgm:pt>
    <dgm:pt modelId="{D3FE216F-A8DF-481D-BA75-1957E61D25D6}" type="parTrans" cxnId="{AC833AFF-2FDD-49D4-A870-A0680ED6F77E}">
      <dgm:prSet/>
      <dgm:spPr/>
      <dgm:t>
        <a:bodyPr/>
        <a:lstStyle/>
        <a:p>
          <a:endParaRPr lang="en-US" sz="2000" dirty="0"/>
        </a:p>
      </dgm:t>
    </dgm:pt>
    <dgm:pt modelId="{84C19F0A-D209-437A-BE04-5E05418EEFD3}" type="sibTrans" cxnId="{AC833AFF-2FDD-49D4-A870-A0680ED6F77E}">
      <dgm:prSet/>
      <dgm:spPr/>
      <dgm:t>
        <a:bodyPr/>
        <a:lstStyle/>
        <a:p>
          <a:endParaRPr lang="en-US" sz="2000" dirty="0"/>
        </a:p>
      </dgm:t>
    </dgm:pt>
    <dgm:pt modelId="{87ED630C-F4BB-4D1E-BCF7-9A9C2D6C6134}">
      <dgm:prSet custT="1"/>
      <dgm:spPr>
        <a:solidFill>
          <a:schemeClr val="tx2">
            <a:lumMod val="40000"/>
            <a:lumOff val="60000"/>
          </a:schemeClr>
        </a:solidFill>
      </dgm:spPr>
      <dgm:t>
        <a:bodyPr/>
        <a:lstStyle/>
        <a:p>
          <a:pPr>
            <a:lnSpc>
              <a:spcPct val="100000"/>
            </a:lnSpc>
          </a:pPr>
          <a:r>
            <a:rPr lang="en-ZA" sz="2000" dirty="0"/>
            <a:t>In terms of </a:t>
          </a:r>
          <a:r>
            <a:rPr lang="en-ZA" sz="2000" b="1" i="1" dirty="0"/>
            <a:t>Government Gazette 44031 (20 December 2020)</a:t>
          </a:r>
          <a:r>
            <a:rPr lang="en-ZA" sz="2000" dirty="0"/>
            <a:t>, the last registration date for first time learners enrolling for legacy qualifications and unit standards (pre-2009) is 30</a:t>
          </a:r>
          <a:r>
            <a:rPr lang="en-ZA" sz="2000" baseline="30000" dirty="0"/>
            <a:t>th</a:t>
          </a:r>
          <a:r>
            <a:rPr lang="en-ZA" sz="2000" dirty="0"/>
            <a:t> June 2024. </a:t>
          </a:r>
          <a:r>
            <a:rPr lang="en-US" sz="2000" dirty="0"/>
            <a:t> As from </a:t>
          </a:r>
          <a:r>
            <a:rPr lang="en-US" sz="2000" b="1" dirty="0"/>
            <a:t>1 July 2024</a:t>
          </a:r>
          <a:r>
            <a:rPr lang="en-US" sz="2000" dirty="0"/>
            <a:t> learners must be enrolled on the new occupational qualifications.</a:t>
          </a:r>
          <a:endParaRPr lang="en-ZA" sz="2000" dirty="0"/>
        </a:p>
        <a:p>
          <a:pPr>
            <a:lnSpc>
              <a:spcPct val="100000"/>
            </a:lnSpc>
          </a:pPr>
          <a:r>
            <a:rPr lang="en-ZA" sz="2000" dirty="0"/>
            <a:t>The last date for achievement for learners enrolled for pre – 2009 legacy qualifications and unit standards shall be </a:t>
          </a:r>
          <a:r>
            <a:rPr lang="en-ZA" sz="2000" b="1" dirty="0"/>
            <a:t>30</a:t>
          </a:r>
          <a:r>
            <a:rPr lang="en-ZA" sz="2000" b="1" baseline="30000" dirty="0"/>
            <a:t>th</a:t>
          </a:r>
          <a:r>
            <a:rPr lang="en-ZA" sz="2000" b="1" dirty="0"/>
            <a:t> June 2027</a:t>
          </a:r>
          <a:r>
            <a:rPr lang="en-ZA" sz="2000" dirty="0"/>
            <a:t>. </a:t>
          </a:r>
          <a:r>
            <a:rPr lang="en-ZA" sz="2000" cap="none" dirty="0"/>
            <a:t>.</a:t>
          </a:r>
          <a:endParaRPr lang="en-US" sz="2000" cap="none" dirty="0"/>
        </a:p>
      </dgm:t>
    </dgm:pt>
    <dgm:pt modelId="{F888ECCE-75AE-4E08-B876-50AFAF2B0C75}" type="parTrans" cxnId="{2E8308BC-4F39-4F1C-8D04-6BD648646063}">
      <dgm:prSet/>
      <dgm:spPr/>
      <dgm:t>
        <a:bodyPr/>
        <a:lstStyle/>
        <a:p>
          <a:endParaRPr lang="en-US" sz="2000" dirty="0"/>
        </a:p>
      </dgm:t>
    </dgm:pt>
    <dgm:pt modelId="{F84D757A-BEE6-41BC-8D4D-7B5542AD5931}" type="sibTrans" cxnId="{2E8308BC-4F39-4F1C-8D04-6BD648646063}">
      <dgm:prSet/>
      <dgm:spPr/>
      <dgm:t>
        <a:bodyPr/>
        <a:lstStyle/>
        <a:p>
          <a:endParaRPr lang="en-US" sz="2000" dirty="0"/>
        </a:p>
      </dgm:t>
    </dgm:pt>
    <dgm:pt modelId="{073C65AE-2698-4E65-8E32-71A96200A767}">
      <dgm:prSet custT="1"/>
      <dgm:spPr>
        <a:solidFill>
          <a:schemeClr val="tx2">
            <a:lumMod val="75000"/>
          </a:schemeClr>
        </a:solidFill>
      </dgm:spPr>
      <dgm:t>
        <a:bodyPr/>
        <a:lstStyle/>
        <a:p>
          <a:pPr>
            <a:lnSpc>
              <a:spcPct val="100000"/>
            </a:lnSpc>
          </a:pPr>
          <a:r>
            <a:rPr lang="en-ZA" sz="2000" cap="none">
              <a:solidFill>
                <a:schemeClr val="bg1"/>
              </a:solidFill>
            </a:rPr>
            <a:t>Accreditation of skills development providers and assessment centres for full occupational qualifications including the trades is the responsibility of the QCTO  &amp; NAMB and not the SETA. SDPS must  direct applications to the QCTO and not the SETA  - QCTO Representative: Mr Mandlenkosi Ndukula E-mail:  ndukula.m@qcto.org,za</a:t>
          </a:r>
          <a:endParaRPr lang="en-US" sz="2000" cap="none">
            <a:solidFill>
              <a:schemeClr val="bg1"/>
            </a:solidFill>
          </a:endParaRPr>
        </a:p>
      </dgm:t>
    </dgm:pt>
    <dgm:pt modelId="{8E71D82A-7BFC-4BD1-9F9D-6376EA64AC5B}" type="parTrans" cxnId="{FAB11951-28E4-4BE4-B0D2-B1453069D552}">
      <dgm:prSet/>
      <dgm:spPr/>
      <dgm:t>
        <a:bodyPr/>
        <a:lstStyle/>
        <a:p>
          <a:endParaRPr lang="en-US" sz="2000" dirty="0"/>
        </a:p>
      </dgm:t>
    </dgm:pt>
    <dgm:pt modelId="{E1BC0789-E75D-42F9-BB91-9D71BA9201EE}" type="sibTrans" cxnId="{FAB11951-28E4-4BE4-B0D2-B1453069D552}">
      <dgm:prSet/>
      <dgm:spPr/>
      <dgm:t>
        <a:bodyPr/>
        <a:lstStyle/>
        <a:p>
          <a:endParaRPr lang="en-US" sz="2000" dirty="0"/>
        </a:p>
      </dgm:t>
    </dgm:pt>
    <dgm:pt modelId="{5D002FB1-69BC-4D2C-864D-FEB9DAF0B69A}">
      <dgm:prSet custT="1"/>
      <dgm:spPr>
        <a:solidFill>
          <a:schemeClr val="tx2">
            <a:lumMod val="40000"/>
            <a:lumOff val="60000"/>
          </a:schemeClr>
        </a:solidFill>
      </dgm:spPr>
      <dgm:t>
        <a:bodyPr/>
        <a:lstStyle/>
        <a:p>
          <a:pPr>
            <a:lnSpc>
              <a:spcPct val="100000"/>
            </a:lnSpc>
          </a:pPr>
          <a:r>
            <a:rPr lang="en-ZA" sz="2000" cap="none"/>
            <a:t>We have our hands full – compliance with all new requirements must be met. No need to feel overwhelmed. Be assured that our ongoing capacity building workshops will continue to assist and support our stakeholders to meet the new requirements.</a:t>
          </a:r>
          <a:endParaRPr lang="en-US" sz="2000" cap="none"/>
        </a:p>
      </dgm:t>
    </dgm:pt>
    <dgm:pt modelId="{25A78540-A144-4523-9D84-54511CA888EF}" type="parTrans" cxnId="{C401949C-BD28-4436-938F-A6031311FD41}">
      <dgm:prSet/>
      <dgm:spPr/>
      <dgm:t>
        <a:bodyPr/>
        <a:lstStyle/>
        <a:p>
          <a:endParaRPr lang="en-US" sz="2000" dirty="0"/>
        </a:p>
      </dgm:t>
    </dgm:pt>
    <dgm:pt modelId="{BCE18F1A-4ED2-44E2-AA5C-6D4E66B6F9E5}" type="sibTrans" cxnId="{C401949C-BD28-4436-938F-A6031311FD41}">
      <dgm:prSet/>
      <dgm:spPr/>
      <dgm:t>
        <a:bodyPr/>
        <a:lstStyle/>
        <a:p>
          <a:endParaRPr lang="en-US" sz="2000" dirty="0"/>
        </a:p>
      </dgm:t>
    </dgm:pt>
    <dgm:pt modelId="{92B945A6-8F0D-47C9-8EC9-DAB5117B7F34}" type="pres">
      <dgm:prSet presAssocID="{303C473E-A0E3-42FA-A3C8-BDE385F3934A}" presName="root" presStyleCnt="0">
        <dgm:presLayoutVars>
          <dgm:dir/>
          <dgm:resizeHandles val="exact"/>
        </dgm:presLayoutVars>
      </dgm:prSet>
      <dgm:spPr/>
    </dgm:pt>
    <dgm:pt modelId="{67874C67-63ED-4888-A23B-7873E79C4930}" type="pres">
      <dgm:prSet presAssocID="{43CF76BE-7120-47B4-A0DE-264AA87BCE9B}" presName="compNode" presStyleCnt="0"/>
      <dgm:spPr/>
    </dgm:pt>
    <dgm:pt modelId="{89FFF80B-A5C9-4896-A313-CA28926BD6BE}" type="pres">
      <dgm:prSet presAssocID="{43CF76BE-7120-47B4-A0DE-264AA87BCE9B}" presName="bgRect" presStyleLbl="bgShp" presStyleIdx="0" presStyleCnt="4"/>
      <dgm:spPr/>
    </dgm:pt>
    <dgm:pt modelId="{423CB60C-3AA1-45E7-AA0E-FD4F8A5BA82C}" type="pres">
      <dgm:prSet presAssocID="{43CF76BE-7120-47B4-A0DE-264AA87BCE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2F0FF63-D7B3-44A4-ADB6-361571208DDF}" type="pres">
      <dgm:prSet presAssocID="{43CF76BE-7120-47B4-A0DE-264AA87BCE9B}" presName="spaceRect" presStyleCnt="0"/>
      <dgm:spPr/>
    </dgm:pt>
    <dgm:pt modelId="{79C58CFB-FA3F-4AA0-A494-A1CBE05A73FF}" type="pres">
      <dgm:prSet presAssocID="{43CF76BE-7120-47B4-A0DE-264AA87BCE9B}" presName="parTx" presStyleLbl="revTx" presStyleIdx="0" presStyleCnt="4">
        <dgm:presLayoutVars>
          <dgm:chMax val="0"/>
          <dgm:chPref val="0"/>
        </dgm:presLayoutVars>
      </dgm:prSet>
      <dgm:spPr/>
    </dgm:pt>
    <dgm:pt modelId="{49177487-AB8E-4936-9121-CD5391D75A80}" type="pres">
      <dgm:prSet presAssocID="{84C19F0A-D209-437A-BE04-5E05418EEFD3}" presName="sibTrans" presStyleCnt="0"/>
      <dgm:spPr/>
    </dgm:pt>
    <dgm:pt modelId="{305B99F0-0C9D-4689-AD82-E0B42E42C1EF}" type="pres">
      <dgm:prSet presAssocID="{87ED630C-F4BB-4D1E-BCF7-9A9C2D6C6134}" presName="compNode" presStyleCnt="0"/>
      <dgm:spPr/>
    </dgm:pt>
    <dgm:pt modelId="{5FDCF1CD-1348-4D6A-88F9-99AB97BCF820}" type="pres">
      <dgm:prSet presAssocID="{87ED630C-F4BB-4D1E-BCF7-9A9C2D6C6134}" presName="bgRect" presStyleLbl="bgShp" presStyleIdx="1" presStyleCnt="4"/>
      <dgm:spPr/>
    </dgm:pt>
    <dgm:pt modelId="{23AA8513-35B4-492B-804F-3AC63BB79F56}" type="pres">
      <dgm:prSet presAssocID="{87ED630C-F4BB-4D1E-BCF7-9A9C2D6C61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1037F9BE-1F79-4A69-B572-BF5F96ED9E25}" type="pres">
      <dgm:prSet presAssocID="{87ED630C-F4BB-4D1E-BCF7-9A9C2D6C6134}" presName="spaceRect" presStyleCnt="0"/>
      <dgm:spPr/>
    </dgm:pt>
    <dgm:pt modelId="{18AAFC53-6AC2-4466-84B4-7C0E951B9AF5}" type="pres">
      <dgm:prSet presAssocID="{87ED630C-F4BB-4D1E-BCF7-9A9C2D6C6134}" presName="parTx" presStyleLbl="revTx" presStyleIdx="1" presStyleCnt="4">
        <dgm:presLayoutVars>
          <dgm:chMax val="0"/>
          <dgm:chPref val="0"/>
        </dgm:presLayoutVars>
      </dgm:prSet>
      <dgm:spPr/>
    </dgm:pt>
    <dgm:pt modelId="{4AF15D27-D467-4270-8AE8-CD9DE06D5FFD}" type="pres">
      <dgm:prSet presAssocID="{F84D757A-BEE6-41BC-8D4D-7B5542AD5931}" presName="sibTrans" presStyleCnt="0"/>
      <dgm:spPr/>
    </dgm:pt>
    <dgm:pt modelId="{A81B1BF2-B2C0-423B-ACD9-E45EBA4C9AC8}" type="pres">
      <dgm:prSet presAssocID="{073C65AE-2698-4E65-8E32-71A96200A767}" presName="compNode" presStyleCnt="0"/>
      <dgm:spPr/>
    </dgm:pt>
    <dgm:pt modelId="{496AD717-1A7A-4973-82D8-98221EB2C35C}" type="pres">
      <dgm:prSet presAssocID="{073C65AE-2698-4E65-8E32-71A96200A767}" presName="bgRect" presStyleLbl="bgShp" presStyleIdx="2" presStyleCnt="4"/>
      <dgm:spPr/>
    </dgm:pt>
    <dgm:pt modelId="{DF20E109-0F25-43A5-BB1E-99503C10A019}" type="pres">
      <dgm:prSet presAssocID="{073C65AE-2698-4E65-8E32-71A96200A76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3F6400A2-256A-4FD4-BB28-037D96B963C4}" type="pres">
      <dgm:prSet presAssocID="{073C65AE-2698-4E65-8E32-71A96200A767}" presName="spaceRect" presStyleCnt="0"/>
      <dgm:spPr/>
    </dgm:pt>
    <dgm:pt modelId="{EB528B11-EC5E-4254-8B3A-B701723AE1C0}" type="pres">
      <dgm:prSet presAssocID="{073C65AE-2698-4E65-8E32-71A96200A767}" presName="parTx" presStyleLbl="revTx" presStyleIdx="2" presStyleCnt="4">
        <dgm:presLayoutVars>
          <dgm:chMax val="0"/>
          <dgm:chPref val="0"/>
        </dgm:presLayoutVars>
      </dgm:prSet>
      <dgm:spPr/>
    </dgm:pt>
    <dgm:pt modelId="{6BA669DA-E2D1-4ABA-BC95-FF1C7DE32043}" type="pres">
      <dgm:prSet presAssocID="{E1BC0789-E75D-42F9-BB91-9D71BA9201EE}" presName="sibTrans" presStyleCnt="0"/>
      <dgm:spPr/>
    </dgm:pt>
    <dgm:pt modelId="{237A32E9-1F8F-4E75-B412-36328BE2890F}" type="pres">
      <dgm:prSet presAssocID="{5D002FB1-69BC-4D2C-864D-FEB9DAF0B69A}" presName="compNode" presStyleCnt="0"/>
      <dgm:spPr/>
    </dgm:pt>
    <dgm:pt modelId="{17BCDADF-2175-4CCD-A84D-CF0758BB5F64}" type="pres">
      <dgm:prSet presAssocID="{5D002FB1-69BC-4D2C-864D-FEB9DAF0B69A}" presName="bgRect" presStyleLbl="bgShp" presStyleIdx="3" presStyleCnt="4"/>
      <dgm:spPr/>
    </dgm:pt>
    <dgm:pt modelId="{CBBADC25-6794-4AFE-9C69-2163B2926DC2}" type="pres">
      <dgm:prSet presAssocID="{5D002FB1-69BC-4D2C-864D-FEB9DAF0B6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51E246F0-DB11-41C8-B3AA-7AA1929C2BD8}" type="pres">
      <dgm:prSet presAssocID="{5D002FB1-69BC-4D2C-864D-FEB9DAF0B69A}" presName="spaceRect" presStyleCnt="0"/>
      <dgm:spPr/>
    </dgm:pt>
    <dgm:pt modelId="{D10CA0C8-49DD-4A44-A701-E3B7A76F1334}" type="pres">
      <dgm:prSet presAssocID="{5D002FB1-69BC-4D2C-864D-FEB9DAF0B69A}" presName="parTx" presStyleLbl="revTx" presStyleIdx="3" presStyleCnt="4">
        <dgm:presLayoutVars>
          <dgm:chMax val="0"/>
          <dgm:chPref val="0"/>
        </dgm:presLayoutVars>
      </dgm:prSet>
      <dgm:spPr/>
    </dgm:pt>
  </dgm:ptLst>
  <dgm:cxnLst>
    <dgm:cxn modelId="{7A3CF460-FD11-40E0-9ACD-A2AECA2A9B1C}" type="presOf" srcId="{073C65AE-2698-4E65-8E32-71A96200A767}" destId="{EB528B11-EC5E-4254-8B3A-B701723AE1C0}" srcOrd="0" destOrd="0" presId="urn:microsoft.com/office/officeart/2018/2/layout/IconVerticalSolidList"/>
    <dgm:cxn modelId="{2EDB5344-409E-43F1-9E76-72203A9601D3}" type="presOf" srcId="{87ED630C-F4BB-4D1E-BCF7-9A9C2D6C6134}" destId="{18AAFC53-6AC2-4466-84B4-7C0E951B9AF5}" srcOrd="0" destOrd="0" presId="urn:microsoft.com/office/officeart/2018/2/layout/IconVerticalSolidList"/>
    <dgm:cxn modelId="{FAB11951-28E4-4BE4-B0D2-B1453069D552}" srcId="{303C473E-A0E3-42FA-A3C8-BDE385F3934A}" destId="{073C65AE-2698-4E65-8E32-71A96200A767}" srcOrd="2" destOrd="0" parTransId="{8E71D82A-7BFC-4BD1-9F9D-6376EA64AC5B}" sibTransId="{E1BC0789-E75D-42F9-BB91-9D71BA9201EE}"/>
    <dgm:cxn modelId="{C401949C-BD28-4436-938F-A6031311FD41}" srcId="{303C473E-A0E3-42FA-A3C8-BDE385F3934A}" destId="{5D002FB1-69BC-4D2C-864D-FEB9DAF0B69A}" srcOrd="3" destOrd="0" parTransId="{25A78540-A144-4523-9D84-54511CA888EF}" sibTransId="{BCE18F1A-4ED2-44E2-AA5C-6D4E66B6F9E5}"/>
    <dgm:cxn modelId="{2E8308BC-4F39-4F1C-8D04-6BD648646063}" srcId="{303C473E-A0E3-42FA-A3C8-BDE385F3934A}" destId="{87ED630C-F4BB-4D1E-BCF7-9A9C2D6C6134}" srcOrd="1" destOrd="0" parTransId="{F888ECCE-75AE-4E08-B876-50AFAF2B0C75}" sibTransId="{F84D757A-BEE6-41BC-8D4D-7B5542AD5931}"/>
    <dgm:cxn modelId="{3478BFD1-9140-43EF-99C8-25DAF64BEF6F}" type="presOf" srcId="{303C473E-A0E3-42FA-A3C8-BDE385F3934A}" destId="{92B945A6-8F0D-47C9-8EC9-DAB5117B7F34}" srcOrd="0" destOrd="0" presId="urn:microsoft.com/office/officeart/2018/2/layout/IconVerticalSolidList"/>
    <dgm:cxn modelId="{829B7FDA-E2AC-4AD6-A2B5-7C3162061684}" type="presOf" srcId="{43CF76BE-7120-47B4-A0DE-264AA87BCE9B}" destId="{79C58CFB-FA3F-4AA0-A494-A1CBE05A73FF}" srcOrd="0" destOrd="0" presId="urn:microsoft.com/office/officeart/2018/2/layout/IconVerticalSolidList"/>
    <dgm:cxn modelId="{DCAE95E5-D4A5-43E7-854C-3386CEC0E9B8}" type="presOf" srcId="{5D002FB1-69BC-4D2C-864D-FEB9DAF0B69A}" destId="{D10CA0C8-49DD-4A44-A701-E3B7A76F1334}" srcOrd="0" destOrd="0" presId="urn:microsoft.com/office/officeart/2018/2/layout/IconVerticalSolidList"/>
    <dgm:cxn modelId="{AC833AFF-2FDD-49D4-A870-A0680ED6F77E}" srcId="{303C473E-A0E3-42FA-A3C8-BDE385F3934A}" destId="{43CF76BE-7120-47B4-A0DE-264AA87BCE9B}" srcOrd="0" destOrd="0" parTransId="{D3FE216F-A8DF-481D-BA75-1957E61D25D6}" sibTransId="{84C19F0A-D209-437A-BE04-5E05418EEFD3}"/>
    <dgm:cxn modelId="{3B4FFEA4-0346-4348-9D10-8D5B85C5DA67}" type="presParOf" srcId="{92B945A6-8F0D-47C9-8EC9-DAB5117B7F34}" destId="{67874C67-63ED-4888-A23B-7873E79C4930}" srcOrd="0" destOrd="0" presId="urn:microsoft.com/office/officeart/2018/2/layout/IconVerticalSolidList"/>
    <dgm:cxn modelId="{C797729D-959A-41D3-8B9B-CEC5D1E4DCD1}" type="presParOf" srcId="{67874C67-63ED-4888-A23B-7873E79C4930}" destId="{89FFF80B-A5C9-4896-A313-CA28926BD6BE}" srcOrd="0" destOrd="0" presId="urn:microsoft.com/office/officeart/2018/2/layout/IconVerticalSolidList"/>
    <dgm:cxn modelId="{59D4B2BF-85BF-44FD-8F64-0B8F29032184}" type="presParOf" srcId="{67874C67-63ED-4888-A23B-7873E79C4930}" destId="{423CB60C-3AA1-45E7-AA0E-FD4F8A5BA82C}" srcOrd="1" destOrd="0" presId="urn:microsoft.com/office/officeart/2018/2/layout/IconVerticalSolidList"/>
    <dgm:cxn modelId="{197F12E6-8A54-4080-AA40-D9C92579FA6A}" type="presParOf" srcId="{67874C67-63ED-4888-A23B-7873E79C4930}" destId="{22F0FF63-D7B3-44A4-ADB6-361571208DDF}" srcOrd="2" destOrd="0" presId="urn:microsoft.com/office/officeart/2018/2/layout/IconVerticalSolidList"/>
    <dgm:cxn modelId="{1913534F-ACCF-4970-B3E3-5970D6F9F7C3}" type="presParOf" srcId="{67874C67-63ED-4888-A23B-7873E79C4930}" destId="{79C58CFB-FA3F-4AA0-A494-A1CBE05A73FF}" srcOrd="3" destOrd="0" presId="urn:microsoft.com/office/officeart/2018/2/layout/IconVerticalSolidList"/>
    <dgm:cxn modelId="{9CD6C5C2-42A1-45AA-A239-BACAD8784F81}" type="presParOf" srcId="{92B945A6-8F0D-47C9-8EC9-DAB5117B7F34}" destId="{49177487-AB8E-4936-9121-CD5391D75A80}" srcOrd="1" destOrd="0" presId="urn:microsoft.com/office/officeart/2018/2/layout/IconVerticalSolidList"/>
    <dgm:cxn modelId="{7FB7EC42-CF64-4A1E-B924-C4EBB218FC80}" type="presParOf" srcId="{92B945A6-8F0D-47C9-8EC9-DAB5117B7F34}" destId="{305B99F0-0C9D-4689-AD82-E0B42E42C1EF}" srcOrd="2" destOrd="0" presId="urn:microsoft.com/office/officeart/2018/2/layout/IconVerticalSolidList"/>
    <dgm:cxn modelId="{941CCF63-5504-408D-9924-038B1A596189}" type="presParOf" srcId="{305B99F0-0C9D-4689-AD82-E0B42E42C1EF}" destId="{5FDCF1CD-1348-4D6A-88F9-99AB97BCF820}" srcOrd="0" destOrd="0" presId="urn:microsoft.com/office/officeart/2018/2/layout/IconVerticalSolidList"/>
    <dgm:cxn modelId="{F0D17575-495E-4A7E-963C-FF47359B4830}" type="presParOf" srcId="{305B99F0-0C9D-4689-AD82-E0B42E42C1EF}" destId="{23AA8513-35B4-492B-804F-3AC63BB79F56}" srcOrd="1" destOrd="0" presId="urn:microsoft.com/office/officeart/2018/2/layout/IconVerticalSolidList"/>
    <dgm:cxn modelId="{83790AFB-02E2-409A-BB94-936E8ED52DA3}" type="presParOf" srcId="{305B99F0-0C9D-4689-AD82-E0B42E42C1EF}" destId="{1037F9BE-1F79-4A69-B572-BF5F96ED9E25}" srcOrd="2" destOrd="0" presId="urn:microsoft.com/office/officeart/2018/2/layout/IconVerticalSolidList"/>
    <dgm:cxn modelId="{0240D5BD-1BB9-4B19-A78E-4046C542B2D9}" type="presParOf" srcId="{305B99F0-0C9D-4689-AD82-E0B42E42C1EF}" destId="{18AAFC53-6AC2-4466-84B4-7C0E951B9AF5}" srcOrd="3" destOrd="0" presId="urn:microsoft.com/office/officeart/2018/2/layout/IconVerticalSolidList"/>
    <dgm:cxn modelId="{938FB161-41C2-4880-82FE-28D12DBFB18E}" type="presParOf" srcId="{92B945A6-8F0D-47C9-8EC9-DAB5117B7F34}" destId="{4AF15D27-D467-4270-8AE8-CD9DE06D5FFD}" srcOrd="3" destOrd="0" presId="urn:microsoft.com/office/officeart/2018/2/layout/IconVerticalSolidList"/>
    <dgm:cxn modelId="{9A77D62A-F6EA-4827-A2E6-BF25C8937735}" type="presParOf" srcId="{92B945A6-8F0D-47C9-8EC9-DAB5117B7F34}" destId="{A81B1BF2-B2C0-423B-ACD9-E45EBA4C9AC8}" srcOrd="4" destOrd="0" presId="urn:microsoft.com/office/officeart/2018/2/layout/IconVerticalSolidList"/>
    <dgm:cxn modelId="{DBE99D74-B3F5-4934-9D81-FE2E116C8B72}" type="presParOf" srcId="{A81B1BF2-B2C0-423B-ACD9-E45EBA4C9AC8}" destId="{496AD717-1A7A-4973-82D8-98221EB2C35C}" srcOrd="0" destOrd="0" presId="urn:microsoft.com/office/officeart/2018/2/layout/IconVerticalSolidList"/>
    <dgm:cxn modelId="{A1781E2F-B0F4-4349-80F5-97A47B71EA27}" type="presParOf" srcId="{A81B1BF2-B2C0-423B-ACD9-E45EBA4C9AC8}" destId="{DF20E109-0F25-43A5-BB1E-99503C10A019}" srcOrd="1" destOrd="0" presId="urn:microsoft.com/office/officeart/2018/2/layout/IconVerticalSolidList"/>
    <dgm:cxn modelId="{2AFB881F-BFB7-4FDD-B5EE-55436117B456}" type="presParOf" srcId="{A81B1BF2-B2C0-423B-ACD9-E45EBA4C9AC8}" destId="{3F6400A2-256A-4FD4-BB28-037D96B963C4}" srcOrd="2" destOrd="0" presId="urn:microsoft.com/office/officeart/2018/2/layout/IconVerticalSolidList"/>
    <dgm:cxn modelId="{EB789D88-91E1-4555-AD01-BEB07908D19A}" type="presParOf" srcId="{A81B1BF2-B2C0-423B-ACD9-E45EBA4C9AC8}" destId="{EB528B11-EC5E-4254-8B3A-B701723AE1C0}" srcOrd="3" destOrd="0" presId="urn:microsoft.com/office/officeart/2018/2/layout/IconVerticalSolidList"/>
    <dgm:cxn modelId="{398A7FA7-69AC-41BB-AA98-26730FBFCFA1}" type="presParOf" srcId="{92B945A6-8F0D-47C9-8EC9-DAB5117B7F34}" destId="{6BA669DA-E2D1-4ABA-BC95-FF1C7DE32043}" srcOrd="5" destOrd="0" presId="urn:microsoft.com/office/officeart/2018/2/layout/IconVerticalSolidList"/>
    <dgm:cxn modelId="{AEE3E1FD-B496-4927-A196-EC20B3793666}" type="presParOf" srcId="{92B945A6-8F0D-47C9-8EC9-DAB5117B7F34}" destId="{237A32E9-1F8F-4E75-B412-36328BE2890F}" srcOrd="6" destOrd="0" presId="urn:microsoft.com/office/officeart/2018/2/layout/IconVerticalSolidList"/>
    <dgm:cxn modelId="{887DC0F4-2DB8-4E40-ABA0-4BAC849A8B99}" type="presParOf" srcId="{237A32E9-1F8F-4E75-B412-36328BE2890F}" destId="{17BCDADF-2175-4CCD-A84D-CF0758BB5F64}" srcOrd="0" destOrd="0" presId="urn:microsoft.com/office/officeart/2018/2/layout/IconVerticalSolidList"/>
    <dgm:cxn modelId="{9571B17E-4FD3-45F3-96BE-6E6B976960BD}" type="presParOf" srcId="{237A32E9-1F8F-4E75-B412-36328BE2890F}" destId="{CBBADC25-6794-4AFE-9C69-2163B2926DC2}" srcOrd="1" destOrd="0" presId="urn:microsoft.com/office/officeart/2018/2/layout/IconVerticalSolidList"/>
    <dgm:cxn modelId="{7FAF5BC3-2E30-496C-8E65-0FE5C350C491}" type="presParOf" srcId="{237A32E9-1F8F-4E75-B412-36328BE2890F}" destId="{51E246F0-DB11-41C8-B3AA-7AA1929C2BD8}" srcOrd="2" destOrd="0" presId="urn:microsoft.com/office/officeart/2018/2/layout/IconVerticalSolidList"/>
    <dgm:cxn modelId="{8BDFF282-4DFD-4BE5-B8AD-37941868426C}" type="presParOf" srcId="{237A32E9-1F8F-4E75-B412-36328BE2890F}" destId="{D10CA0C8-49DD-4A44-A701-E3B7A76F133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28BB5-F8FC-42A8-941A-F30068F135F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F67911-374C-442F-A456-4769CBAA4365}">
      <dgm:prSet custT="1"/>
      <dgm:spPr/>
      <dgm:t>
        <a:bodyPr/>
        <a:lstStyle/>
        <a:p>
          <a:pPr>
            <a:lnSpc>
              <a:spcPct val="100000"/>
            </a:lnSpc>
          </a:pPr>
          <a:r>
            <a:rPr lang="en-ZA" sz="2200" b="1" dirty="0"/>
            <a:t>The Skills Planning Manager will monitor targets and draw reports on a weekly basis</a:t>
          </a:r>
          <a:endParaRPr lang="en-US" sz="2200" b="1" dirty="0"/>
        </a:p>
      </dgm:t>
    </dgm:pt>
    <dgm:pt modelId="{AC6E21FF-7D8D-4980-8C0A-4BBAA657537B}" type="parTrans" cxnId="{5E0F6487-3B81-47BE-B284-73664DBB8198}">
      <dgm:prSet/>
      <dgm:spPr/>
      <dgm:t>
        <a:bodyPr/>
        <a:lstStyle/>
        <a:p>
          <a:endParaRPr lang="en-US" sz="2200" b="1"/>
        </a:p>
      </dgm:t>
    </dgm:pt>
    <dgm:pt modelId="{A86BE990-6352-4AE6-B4D2-9631CE8E107C}" type="sibTrans" cxnId="{5E0F6487-3B81-47BE-B284-73664DBB8198}">
      <dgm:prSet custT="1"/>
      <dgm:spPr/>
      <dgm:t>
        <a:bodyPr/>
        <a:lstStyle/>
        <a:p>
          <a:endParaRPr lang="en-US" sz="2200" b="1"/>
        </a:p>
      </dgm:t>
    </dgm:pt>
    <dgm:pt modelId="{BCD52122-9275-4DFC-B1DE-B10CA99C127D}">
      <dgm:prSet custT="1"/>
      <dgm:spPr/>
      <dgm:t>
        <a:bodyPr/>
        <a:lstStyle/>
        <a:p>
          <a:pPr>
            <a:lnSpc>
              <a:spcPct val="100000"/>
            </a:lnSpc>
          </a:pPr>
          <a:r>
            <a:rPr lang="en-ZA" sz="2200" b="1"/>
            <a:t>Skills Planning Specialists must work with their updated Regional databases and their SDFs/SSAs to ensure that WSPs/ATRs are captured on the system</a:t>
          </a:r>
          <a:endParaRPr lang="en-US" sz="2200" b="1"/>
        </a:p>
      </dgm:t>
    </dgm:pt>
    <dgm:pt modelId="{2A6DC6BA-CC81-4E54-86E2-C6FF69AEA142}" type="parTrans" cxnId="{C0DA3ABA-B270-430F-81D8-6783FA67F7A7}">
      <dgm:prSet/>
      <dgm:spPr/>
      <dgm:t>
        <a:bodyPr/>
        <a:lstStyle/>
        <a:p>
          <a:endParaRPr lang="en-US" sz="2200" b="1"/>
        </a:p>
      </dgm:t>
    </dgm:pt>
    <dgm:pt modelId="{202F8F10-04ED-404C-8B04-7F135AC2E31B}" type="sibTrans" cxnId="{C0DA3ABA-B270-430F-81D8-6783FA67F7A7}">
      <dgm:prSet custT="1"/>
      <dgm:spPr/>
      <dgm:t>
        <a:bodyPr/>
        <a:lstStyle/>
        <a:p>
          <a:endParaRPr lang="en-US" sz="2200" b="1"/>
        </a:p>
      </dgm:t>
    </dgm:pt>
    <dgm:pt modelId="{C783A839-3DAA-4CA0-8EAF-349046D264FF}">
      <dgm:prSet custT="1"/>
      <dgm:spPr/>
      <dgm:t>
        <a:bodyPr/>
        <a:lstStyle/>
        <a:p>
          <a:pPr>
            <a:lnSpc>
              <a:spcPct val="100000"/>
            </a:lnSpc>
          </a:pPr>
          <a:r>
            <a:rPr lang="en-ZA" sz="2200" b="1" dirty="0"/>
            <a:t>Databases should have been updated by Friday, 19</a:t>
          </a:r>
          <a:r>
            <a:rPr lang="en-ZA" sz="2200" b="1" baseline="30000" dirty="0"/>
            <a:t>th</a:t>
          </a:r>
          <a:r>
            <a:rPr lang="en-ZA" sz="2200" b="1" dirty="0"/>
            <a:t> January 2024</a:t>
          </a:r>
          <a:endParaRPr lang="en-US" sz="2200" b="1" dirty="0"/>
        </a:p>
      </dgm:t>
    </dgm:pt>
    <dgm:pt modelId="{E582AC33-0A59-4F1C-A00F-576DB2C60EC7}" type="parTrans" cxnId="{DCB4893C-215C-45EB-80CE-B5AF421191B7}">
      <dgm:prSet/>
      <dgm:spPr/>
      <dgm:t>
        <a:bodyPr/>
        <a:lstStyle/>
        <a:p>
          <a:endParaRPr lang="en-US" sz="2200" b="1"/>
        </a:p>
      </dgm:t>
    </dgm:pt>
    <dgm:pt modelId="{88301B6C-ACC6-44A2-A638-097FF2E0EA19}" type="sibTrans" cxnId="{DCB4893C-215C-45EB-80CE-B5AF421191B7}">
      <dgm:prSet custT="1"/>
      <dgm:spPr/>
      <dgm:t>
        <a:bodyPr/>
        <a:lstStyle/>
        <a:p>
          <a:endParaRPr lang="en-US" sz="2200" b="1"/>
        </a:p>
      </dgm:t>
    </dgm:pt>
    <dgm:pt modelId="{6104412A-90AF-48CC-A8CB-544D8BB97B71}">
      <dgm:prSet custT="1"/>
      <dgm:spPr/>
      <dgm:t>
        <a:bodyPr/>
        <a:lstStyle/>
        <a:p>
          <a:pPr>
            <a:lnSpc>
              <a:spcPct val="100000"/>
            </a:lnSpc>
          </a:pPr>
          <a:r>
            <a:rPr lang="en-ZA" sz="2200" b="1" dirty="0"/>
            <a:t>Companies that have previously submitted must be encouraged to capture their WSPs/ATRs as quickly as possible. Skills Planning specialist can also assist companies</a:t>
          </a:r>
          <a:endParaRPr lang="en-US" sz="2200" b="1" dirty="0"/>
        </a:p>
      </dgm:t>
    </dgm:pt>
    <dgm:pt modelId="{DEDC2CFF-9F43-4D44-979E-FD210661A592}" type="parTrans" cxnId="{C7F91B4C-C116-4707-82D1-3630DA0439EF}">
      <dgm:prSet/>
      <dgm:spPr/>
      <dgm:t>
        <a:bodyPr/>
        <a:lstStyle/>
        <a:p>
          <a:endParaRPr lang="en-US" sz="2200" b="1"/>
        </a:p>
      </dgm:t>
    </dgm:pt>
    <dgm:pt modelId="{40E03119-6DE7-4340-860F-F7C539C5DCB8}" type="sibTrans" cxnId="{C7F91B4C-C116-4707-82D1-3630DA0439EF}">
      <dgm:prSet custT="1"/>
      <dgm:spPr/>
      <dgm:t>
        <a:bodyPr/>
        <a:lstStyle/>
        <a:p>
          <a:endParaRPr lang="en-US" sz="2200" b="1"/>
        </a:p>
      </dgm:t>
    </dgm:pt>
    <dgm:pt modelId="{EB56923E-A765-4C75-85C6-EC18C9AE90BF}">
      <dgm:prSet custT="1"/>
      <dgm:spPr/>
      <dgm:t>
        <a:bodyPr/>
        <a:lstStyle/>
        <a:p>
          <a:pPr>
            <a:lnSpc>
              <a:spcPct val="100000"/>
            </a:lnSpc>
          </a:pPr>
          <a:r>
            <a:rPr lang="en-ZA" sz="2200" b="1" dirty="0"/>
            <a:t>Skills Planning Specialists must have one-on-one engagements with their companies to ensure targets are met</a:t>
          </a:r>
          <a:endParaRPr lang="en-US" sz="2200" b="1" dirty="0"/>
        </a:p>
      </dgm:t>
    </dgm:pt>
    <dgm:pt modelId="{F0ED043A-8F7A-4673-B886-BA77C0DC1171}" type="parTrans" cxnId="{79369207-1D57-474F-BD90-C303F0D9A896}">
      <dgm:prSet/>
      <dgm:spPr/>
      <dgm:t>
        <a:bodyPr/>
        <a:lstStyle/>
        <a:p>
          <a:endParaRPr lang="en-US" sz="2200" b="1"/>
        </a:p>
      </dgm:t>
    </dgm:pt>
    <dgm:pt modelId="{06E7EDCB-0188-4A17-BACA-38516178A59C}" type="sibTrans" cxnId="{79369207-1D57-474F-BD90-C303F0D9A896}">
      <dgm:prSet custT="1"/>
      <dgm:spPr/>
      <dgm:t>
        <a:bodyPr/>
        <a:lstStyle/>
        <a:p>
          <a:endParaRPr lang="en-US" sz="2200" b="1"/>
        </a:p>
      </dgm:t>
    </dgm:pt>
    <dgm:pt modelId="{31FD862E-C64E-409F-9667-55C69262EDD9}">
      <dgm:prSet custT="1"/>
      <dgm:spPr/>
      <dgm:t>
        <a:bodyPr/>
        <a:lstStyle/>
        <a:p>
          <a:pPr>
            <a:lnSpc>
              <a:spcPct val="100000"/>
            </a:lnSpc>
          </a:pPr>
          <a:r>
            <a:rPr lang="en-ZA" sz="2200" b="1" dirty="0"/>
            <a:t>The non-achievement of targets will not be tolerated</a:t>
          </a:r>
          <a:endParaRPr lang="en-US" sz="2200" b="1" dirty="0"/>
        </a:p>
      </dgm:t>
    </dgm:pt>
    <dgm:pt modelId="{EA63A08C-2057-4882-B398-B2D50FED7844}" type="parTrans" cxnId="{E44A1A6E-E210-4C17-ABA9-0006FFE6B2AB}">
      <dgm:prSet/>
      <dgm:spPr/>
      <dgm:t>
        <a:bodyPr/>
        <a:lstStyle/>
        <a:p>
          <a:endParaRPr lang="en-US" sz="2200" b="1"/>
        </a:p>
      </dgm:t>
    </dgm:pt>
    <dgm:pt modelId="{0D9D7CA7-69DE-44B7-81EB-9F1705EE282B}" type="sibTrans" cxnId="{E44A1A6E-E210-4C17-ABA9-0006FFE6B2AB}">
      <dgm:prSet custT="1"/>
      <dgm:spPr/>
      <dgm:t>
        <a:bodyPr/>
        <a:lstStyle/>
        <a:p>
          <a:endParaRPr lang="en-US" sz="2200" b="1"/>
        </a:p>
      </dgm:t>
    </dgm:pt>
    <dgm:pt modelId="{CC634CAE-4E5C-45F9-9499-05761A92D414}">
      <dgm:prSet custT="1"/>
      <dgm:spPr/>
      <dgm:t>
        <a:bodyPr/>
        <a:lstStyle/>
        <a:p>
          <a:pPr>
            <a:lnSpc>
              <a:spcPct val="100000"/>
            </a:lnSpc>
          </a:pPr>
          <a:r>
            <a:rPr lang="en-ZA" sz="2200" b="1" dirty="0"/>
            <a:t>Skills Planning Manager will set up capacity building sessions for sub-sectors on a weekly basis</a:t>
          </a:r>
          <a:endParaRPr lang="en-US" sz="2200" b="1" dirty="0"/>
        </a:p>
      </dgm:t>
    </dgm:pt>
    <dgm:pt modelId="{9F2FF7E7-01FE-406E-8AF3-053BC3F7D700}" type="parTrans" cxnId="{0FE3E403-CE79-4A1D-8C94-E62ED8DD0FA0}">
      <dgm:prSet/>
      <dgm:spPr/>
      <dgm:t>
        <a:bodyPr/>
        <a:lstStyle/>
        <a:p>
          <a:endParaRPr lang="en-US" sz="2200" b="1"/>
        </a:p>
      </dgm:t>
    </dgm:pt>
    <dgm:pt modelId="{1AEB06E3-792C-4043-9140-D4AA5EE5E784}" type="sibTrans" cxnId="{0FE3E403-CE79-4A1D-8C94-E62ED8DD0FA0}">
      <dgm:prSet/>
      <dgm:spPr/>
      <dgm:t>
        <a:bodyPr/>
        <a:lstStyle/>
        <a:p>
          <a:endParaRPr lang="en-US" sz="2200" b="1"/>
        </a:p>
      </dgm:t>
    </dgm:pt>
    <dgm:pt modelId="{DB2C9AB3-3A6E-4656-BC90-450D2191F44F}" type="pres">
      <dgm:prSet presAssocID="{FB928BB5-F8FC-42A8-941A-F30068F135F4}" presName="root" presStyleCnt="0">
        <dgm:presLayoutVars>
          <dgm:dir/>
          <dgm:resizeHandles val="exact"/>
        </dgm:presLayoutVars>
      </dgm:prSet>
      <dgm:spPr/>
    </dgm:pt>
    <dgm:pt modelId="{713A12F7-6240-4BE7-B6D6-3F04C665C0AD}" type="pres">
      <dgm:prSet presAssocID="{33F67911-374C-442F-A456-4769CBAA4365}" presName="compNode" presStyleCnt="0"/>
      <dgm:spPr/>
    </dgm:pt>
    <dgm:pt modelId="{929213A1-8FD2-4200-A512-8A28D2D83FE0}" type="pres">
      <dgm:prSet presAssocID="{33F67911-374C-442F-A456-4769CBAA4365}" presName="bgRect" presStyleLbl="bgShp" presStyleIdx="0" presStyleCnt="7"/>
      <dgm:spPr/>
    </dgm:pt>
    <dgm:pt modelId="{55741558-17DA-43D0-9AB8-E35BE7627C75}" type="pres">
      <dgm:prSet presAssocID="{33F67911-374C-442F-A456-4769CBAA436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11F55AA1-25FE-4A1F-A888-EDBA59C2CCD7}" type="pres">
      <dgm:prSet presAssocID="{33F67911-374C-442F-A456-4769CBAA4365}" presName="spaceRect" presStyleCnt="0"/>
      <dgm:spPr/>
    </dgm:pt>
    <dgm:pt modelId="{EE5906D0-EEDA-4DE3-9D4A-E2AB1D1ED42B}" type="pres">
      <dgm:prSet presAssocID="{33F67911-374C-442F-A456-4769CBAA4365}" presName="parTx" presStyleLbl="revTx" presStyleIdx="0" presStyleCnt="7" custLinFactNeighborX="1469" custLinFactNeighborY="-6394">
        <dgm:presLayoutVars>
          <dgm:chMax val="0"/>
          <dgm:chPref val="0"/>
        </dgm:presLayoutVars>
      </dgm:prSet>
      <dgm:spPr/>
    </dgm:pt>
    <dgm:pt modelId="{2E0977C8-7C35-438F-AF43-21DB659641BE}" type="pres">
      <dgm:prSet presAssocID="{A86BE990-6352-4AE6-B4D2-9631CE8E107C}" presName="sibTrans" presStyleCnt="0"/>
      <dgm:spPr/>
    </dgm:pt>
    <dgm:pt modelId="{691CA830-6702-4A27-9DDD-80E8FA9D41EF}" type="pres">
      <dgm:prSet presAssocID="{BCD52122-9275-4DFC-B1DE-B10CA99C127D}" presName="compNode" presStyleCnt="0"/>
      <dgm:spPr/>
    </dgm:pt>
    <dgm:pt modelId="{A57D5BA1-CDFA-4126-B1FD-AA03FBD319BA}" type="pres">
      <dgm:prSet presAssocID="{BCD52122-9275-4DFC-B1DE-B10CA99C127D}" presName="bgRect" presStyleLbl="bgShp" presStyleIdx="1" presStyleCnt="7"/>
      <dgm:spPr/>
    </dgm:pt>
    <dgm:pt modelId="{4729340E-A946-4C4E-BFCA-7A00A8674256}" type="pres">
      <dgm:prSet presAssocID="{BCD52122-9275-4DFC-B1DE-B10CA99C127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88AAECAC-3566-4B32-B0CD-A8A2E73F669E}" type="pres">
      <dgm:prSet presAssocID="{BCD52122-9275-4DFC-B1DE-B10CA99C127D}" presName="spaceRect" presStyleCnt="0"/>
      <dgm:spPr/>
    </dgm:pt>
    <dgm:pt modelId="{C0D65213-D133-49F4-87D1-B334083E1086}" type="pres">
      <dgm:prSet presAssocID="{BCD52122-9275-4DFC-B1DE-B10CA99C127D}" presName="parTx" presStyleLbl="revTx" presStyleIdx="1" presStyleCnt="7">
        <dgm:presLayoutVars>
          <dgm:chMax val="0"/>
          <dgm:chPref val="0"/>
        </dgm:presLayoutVars>
      </dgm:prSet>
      <dgm:spPr/>
    </dgm:pt>
    <dgm:pt modelId="{3ABCE3A1-FCCB-4664-AA1E-8E3CA03E446B}" type="pres">
      <dgm:prSet presAssocID="{202F8F10-04ED-404C-8B04-7F135AC2E31B}" presName="sibTrans" presStyleCnt="0"/>
      <dgm:spPr/>
    </dgm:pt>
    <dgm:pt modelId="{CC4CEA07-2A1F-41A0-93EB-008EC3A5BDF5}" type="pres">
      <dgm:prSet presAssocID="{C783A839-3DAA-4CA0-8EAF-349046D264FF}" presName="compNode" presStyleCnt="0"/>
      <dgm:spPr/>
    </dgm:pt>
    <dgm:pt modelId="{7D39686B-6439-406F-9383-3A1FDE0AAF25}" type="pres">
      <dgm:prSet presAssocID="{C783A839-3DAA-4CA0-8EAF-349046D264FF}" presName="bgRect" presStyleLbl="bgShp" presStyleIdx="2" presStyleCnt="7"/>
      <dgm:spPr/>
    </dgm:pt>
    <dgm:pt modelId="{139566D1-31F6-4BA8-8F2F-713E6E91696E}" type="pres">
      <dgm:prSet presAssocID="{C783A839-3DAA-4CA0-8EAF-349046D264F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E4941288-3FED-41CC-B063-8DD3D9838445}" type="pres">
      <dgm:prSet presAssocID="{C783A839-3DAA-4CA0-8EAF-349046D264FF}" presName="spaceRect" presStyleCnt="0"/>
      <dgm:spPr/>
    </dgm:pt>
    <dgm:pt modelId="{5F23BF55-EC60-42E3-B1D2-B60B8A4EB2FA}" type="pres">
      <dgm:prSet presAssocID="{C783A839-3DAA-4CA0-8EAF-349046D264FF}" presName="parTx" presStyleLbl="revTx" presStyleIdx="2" presStyleCnt="7" custLinFactNeighborX="521" custLinFactNeighborY="-7425">
        <dgm:presLayoutVars>
          <dgm:chMax val="0"/>
          <dgm:chPref val="0"/>
        </dgm:presLayoutVars>
      </dgm:prSet>
      <dgm:spPr/>
    </dgm:pt>
    <dgm:pt modelId="{7B513CD9-ADEE-4C79-B952-52EDB993C8B4}" type="pres">
      <dgm:prSet presAssocID="{88301B6C-ACC6-44A2-A638-097FF2E0EA19}" presName="sibTrans" presStyleCnt="0"/>
      <dgm:spPr/>
    </dgm:pt>
    <dgm:pt modelId="{47A39A81-421D-4E19-A0C4-CA44057A9B1D}" type="pres">
      <dgm:prSet presAssocID="{6104412A-90AF-48CC-A8CB-544D8BB97B71}" presName="compNode" presStyleCnt="0"/>
      <dgm:spPr/>
    </dgm:pt>
    <dgm:pt modelId="{D6C2CC4D-B77A-45DC-B1A3-B3E875C4CAFC}" type="pres">
      <dgm:prSet presAssocID="{6104412A-90AF-48CC-A8CB-544D8BB97B71}" presName="bgRect" presStyleLbl="bgShp" presStyleIdx="3" presStyleCnt="7"/>
      <dgm:spPr/>
    </dgm:pt>
    <dgm:pt modelId="{FCBA075E-B5A9-46DD-9DD5-6D642330C68D}" type="pres">
      <dgm:prSet presAssocID="{6104412A-90AF-48CC-A8CB-544D8BB97B7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elder"/>
        </a:ext>
      </dgm:extLst>
    </dgm:pt>
    <dgm:pt modelId="{1C4CE808-7FBE-4FC8-9885-B39888E7C3D2}" type="pres">
      <dgm:prSet presAssocID="{6104412A-90AF-48CC-A8CB-544D8BB97B71}" presName="spaceRect" presStyleCnt="0"/>
      <dgm:spPr/>
    </dgm:pt>
    <dgm:pt modelId="{1AE70A2B-72B8-4EA6-A344-012311D58CA9}" type="pres">
      <dgm:prSet presAssocID="{6104412A-90AF-48CC-A8CB-544D8BB97B71}" presName="parTx" presStyleLbl="revTx" presStyleIdx="3" presStyleCnt="7" custLinFactNeighborX="-81" custLinFactNeighborY="-12365">
        <dgm:presLayoutVars>
          <dgm:chMax val="0"/>
          <dgm:chPref val="0"/>
        </dgm:presLayoutVars>
      </dgm:prSet>
      <dgm:spPr/>
    </dgm:pt>
    <dgm:pt modelId="{D5E2EB4B-45DB-4B6B-B2B7-0B2F3AD504FD}" type="pres">
      <dgm:prSet presAssocID="{40E03119-6DE7-4340-860F-F7C539C5DCB8}" presName="sibTrans" presStyleCnt="0"/>
      <dgm:spPr/>
    </dgm:pt>
    <dgm:pt modelId="{A0757975-32FE-4E20-8D42-2FEB5296898B}" type="pres">
      <dgm:prSet presAssocID="{EB56923E-A765-4C75-85C6-EC18C9AE90BF}" presName="compNode" presStyleCnt="0"/>
      <dgm:spPr/>
    </dgm:pt>
    <dgm:pt modelId="{17A996D8-1924-48EA-B6CA-D5B69E18B25C}" type="pres">
      <dgm:prSet presAssocID="{EB56923E-A765-4C75-85C6-EC18C9AE90BF}" presName="bgRect" presStyleLbl="bgShp" presStyleIdx="4" presStyleCnt="7"/>
      <dgm:spPr/>
    </dgm:pt>
    <dgm:pt modelId="{B6E163BD-17AE-40FA-B1FA-378CECFA480E}" type="pres">
      <dgm:prSet presAssocID="{EB56923E-A765-4C75-85C6-EC18C9AE90BF}"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C7526212-633D-4690-AA33-41E078798A99}" type="pres">
      <dgm:prSet presAssocID="{EB56923E-A765-4C75-85C6-EC18C9AE90BF}" presName="spaceRect" presStyleCnt="0"/>
      <dgm:spPr/>
    </dgm:pt>
    <dgm:pt modelId="{2476C164-F6DD-45C6-9919-A62CD87E5EA6}" type="pres">
      <dgm:prSet presAssocID="{EB56923E-A765-4C75-85C6-EC18C9AE90BF}" presName="parTx" presStyleLbl="revTx" presStyleIdx="4" presStyleCnt="7" custLinFactNeighborX="77" custLinFactNeighborY="-7995">
        <dgm:presLayoutVars>
          <dgm:chMax val="0"/>
          <dgm:chPref val="0"/>
        </dgm:presLayoutVars>
      </dgm:prSet>
      <dgm:spPr/>
    </dgm:pt>
    <dgm:pt modelId="{FFACC81C-AA85-48C0-880B-76BF6595E4B9}" type="pres">
      <dgm:prSet presAssocID="{06E7EDCB-0188-4A17-BACA-38516178A59C}" presName="sibTrans" presStyleCnt="0"/>
      <dgm:spPr/>
    </dgm:pt>
    <dgm:pt modelId="{323A944C-1693-496A-B4CD-3B6501963D69}" type="pres">
      <dgm:prSet presAssocID="{31FD862E-C64E-409F-9667-55C69262EDD9}" presName="compNode" presStyleCnt="0"/>
      <dgm:spPr/>
    </dgm:pt>
    <dgm:pt modelId="{9BBE49F6-92C1-4F6A-A8D8-7C5343425EE2}" type="pres">
      <dgm:prSet presAssocID="{31FD862E-C64E-409F-9667-55C69262EDD9}" presName="bgRect" presStyleLbl="bgShp" presStyleIdx="5" presStyleCnt="7"/>
      <dgm:spPr/>
    </dgm:pt>
    <dgm:pt modelId="{1D00A4B2-F1C6-47A5-A513-CD7A489A4BE2}" type="pres">
      <dgm:prSet presAssocID="{31FD862E-C64E-409F-9667-55C69262EDD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arget"/>
        </a:ext>
      </dgm:extLst>
    </dgm:pt>
    <dgm:pt modelId="{9597EC77-4529-40E5-92A7-8F95C4B5F666}" type="pres">
      <dgm:prSet presAssocID="{31FD862E-C64E-409F-9667-55C69262EDD9}" presName="spaceRect" presStyleCnt="0"/>
      <dgm:spPr/>
    </dgm:pt>
    <dgm:pt modelId="{B9EB6778-5BE4-45EA-896D-DA3059B77F1A}" type="pres">
      <dgm:prSet presAssocID="{31FD862E-C64E-409F-9667-55C69262EDD9}" presName="parTx" presStyleLbl="revTx" presStyleIdx="5" presStyleCnt="7" custLinFactNeighborX="889" custLinFactNeighborY="-13628">
        <dgm:presLayoutVars>
          <dgm:chMax val="0"/>
          <dgm:chPref val="0"/>
        </dgm:presLayoutVars>
      </dgm:prSet>
      <dgm:spPr/>
    </dgm:pt>
    <dgm:pt modelId="{CA498262-801F-4D42-BE5F-87375C3C2EB1}" type="pres">
      <dgm:prSet presAssocID="{0D9D7CA7-69DE-44B7-81EB-9F1705EE282B}" presName="sibTrans" presStyleCnt="0"/>
      <dgm:spPr/>
    </dgm:pt>
    <dgm:pt modelId="{9CEB850C-E35B-4D16-A248-55E3FAD6BC10}" type="pres">
      <dgm:prSet presAssocID="{CC634CAE-4E5C-45F9-9499-05761A92D414}" presName="compNode" presStyleCnt="0"/>
      <dgm:spPr/>
    </dgm:pt>
    <dgm:pt modelId="{27FCB0AA-3C61-43C1-BCB6-3327E5F536A9}" type="pres">
      <dgm:prSet presAssocID="{CC634CAE-4E5C-45F9-9499-05761A92D414}" presName="bgRect" presStyleLbl="bgShp" presStyleIdx="6" presStyleCnt="7"/>
      <dgm:spPr/>
    </dgm:pt>
    <dgm:pt modelId="{63CC0EF3-1418-49B7-89F2-18B5AD05BAB7}" type="pres">
      <dgm:prSet presAssocID="{CC634CAE-4E5C-45F9-9499-05761A92D41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eeting"/>
        </a:ext>
      </dgm:extLst>
    </dgm:pt>
    <dgm:pt modelId="{D556E03C-7B98-4711-B750-96E6DE4C1096}" type="pres">
      <dgm:prSet presAssocID="{CC634CAE-4E5C-45F9-9499-05761A92D414}" presName="spaceRect" presStyleCnt="0"/>
      <dgm:spPr/>
    </dgm:pt>
    <dgm:pt modelId="{47392CC1-CCDD-4D28-BF70-AFDB7C30E2D8}" type="pres">
      <dgm:prSet presAssocID="{CC634CAE-4E5C-45F9-9499-05761A92D414}" presName="parTx" presStyleLbl="revTx" presStyleIdx="6" presStyleCnt="7" custLinFactNeighborX="-1284" custLinFactNeighborY="-8441">
        <dgm:presLayoutVars>
          <dgm:chMax val="0"/>
          <dgm:chPref val="0"/>
        </dgm:presLayoutVars>
      </dgm:prSet>
      <dgm:spPr/>
    </dgm:pt>
  </dgm:ptLst>
  <dgm:cxnLst>
    <dgm:cxn modelId="{0FE3E403-CE79-4A1D-8C94-E62ED8DD0FA0}" srcId="{FB928BB5-F8FC-42A8-941A-F30068F135F4}" destId="{CC634CAE-4E5C-45F9-9499-05761A92D414}" srcOrd="6" destOrd="0" parTransId="{9F2FF7E7-01FE-406E-8AF3-053BC3F7D700}" sibTransId="{1AEB06E3-792C-4043-9140-D4AA5EE5E784}"/>
    <dgm:cxn modelId="{79369207-1D57-474F-BD90-C303F0D9A896}" srcId="{FB928BB5-F8FC-42A8-941A-F30068F135F4}" destId="{EB56923E-A765-4C75-85C6-EC18C9AE90BF}" srcOrd="4" destOrd="0" parTransId="{F0ED043A-8F7A-4673-B886-BA77C0DC1171}" sibTransId="{06E7EDCB-0188-4A17-BACA-38516178A59C}"/>
    <dgm:cxn modelId="{DCB4893C-215C-45EB-80CE-B5AF421191B7}" srcId="{FB928BB5-F8FC-42A8-941A-F30068F135F4}" destId="{C783A839-3DAA-4CA0-8EAF-349046D264FF}" srcOrd="2" destOrd="0" parTransId="{E582AC33-0A59-4F1C-A00F-576DB2C60EC7}" sibTransId="{88301B6C-ACC6-44A2-A638-097FF2E0EA19}"/>
    <dgm:cxn modelId="{7651825B-12DF-4443-AACE-2BDE1F52E9C2}" type="presOf" srcId="{BCD52122-9275-4DFC-B1DE-B10CA99C127D}" destId="{C0D65213-D133-49F4-87D1-B334083E1086}" srcOrd="0" destOrd="0" presId="urn:microsoft.com/office/officeart/2018/2/layout/IconVerticalSolidList"/>
    <dgm:cxn modelId="{34F62C5C-26C0-47F0-AB35-2B957F0A14A9}" type="presOf" srcId="{EB56923E-A765-4C75-85C6-EC18C9AE90BF}" destId="{2476C164-F6DD-45C6-9919-A62CD87E5EA6}" srcOrd="0" destOrd="0" presId="urn:microsoft.com/office/officeart/2018/2/layout/IconVerticalSolidList"/>
    <dgm:cxn modelId="{C7F91B4C-C116-4707-82D1-3630DA0439EF}" srcId="{FB928BB5-F8FC-42A8-941A-F30068F135F4}" destId="{6104412A-90AF-48CC-A8CB-544D8BB97B71}" srcOrd="3" destOrd="0" parTransId="{DEDC2CFF-9F43-4D44-979E-FD210661A592}" sibTransId="{40E03119-6DE7-4340-860F-F7C539C5DCB8}"/>
    <dgm:cxn modelId="{E44A1A6E-E210-4C17-ABA9-0006FFE6B2AB}" srcId="{FB928BB5-F8FC-42A8-941A-F30068F135F4}" destId="{31FD862E-C64E-409F-9667-55C69262EDD9}" srcOrd="5" destOrd="0" parTransId="{EA63A08C-2057-4882-B398-B2D50FED7844}" sibTransId="{0D9D7CA7-69DE-44B7-81EB-9F1705EE282B}"/>
    <dgm:cxn modelId="{B2282D7D-80A6-42B0-A5AA-CB4BE2507EA5}" type="presOf" srcId="{33F67911-374C-442F-A456-4769CBAA4365}" destId="{EE5906D0-EEDA-4DE3-9D4A-E2AB1D1ED42B}" srcOrd="0" destOrd="0" presId="urn:microsoft.com/office/officeart/2018/2/layout/IconVerticalSolidList"/>
    <dgm:cxn modelId="{5E0F6487-3B81-47BE-B284-73664DBB8198}" srcId="{FB928BB5-F8FC-42A8-941A-F30068F135F4}" destId="{33F67911-374C-442F-A456-4769CBAA4365}" srcOrd="0" destOrd="0" parTransId="{AC6E21FF-7D8D-4980-8C0A-4BBAA657537B}" sibTransId="{A86BE990-6352-4AE6-B4D2-9631CE8E107C}"/>
    <dgm:cxn modelId="{833F25AB-11C5-4352-801F-AD9C41AEFA53}" type="presOf" srcId="{31FD862E-C64E-409F-9667-55C69262EDD9}" destId="{B9EB6778-5BE4-45EA-896D-DA3059B77F1A}" srcOrd="0" destOrd="0" presId="urn:microsoft.com/office/officeart/2018/2/layout/IconVerticalSolidList"/>
    <dgm:cxn modelId="{C0DA3ABA-B270-430F-81D8-6783FA67F7A7}" srcId="{FB928BB5-F8FC-42A8-941A-F30068F135F4}" destId="{BCD52122-9275-4DFC-B1DE-B10CA99C127D}" srcOrd="1" destOrd="0" parTransId="{2A6DC6BA-CC81-4E54-86E2-C6FF69AEA142}" sibTransId="{202F8F10-04ED-404C-8B04-7F135AC2E31B}"/>
    <dgm:cxn modelId="{46B35EC1-FE03-41CE-BA8D-B7DDC61F7596}" type="presOf" srcId="{6104412A-90AF-48CC-A8CB-544D8BB97B71}" destId="{1AE70A2B-72B8-4EA6-A344-012311D58CA9}" srcOrd="0" destOrd="0" presId="urn:microsoft.com/office/officeart/2018/2/layout/IconVerticalSolidList"/>
    <dgm:cxn modelId="{278735C3-8E77-44D0-85C9-EF7CC3200713}" type="presOf" srcId="{FB928BB5-F8FC-42A8-941A-F30068F135F4}" destId="{DB2C9AB3-3A6E-4656-BC90-450D2191F44F}" srcOrd="0" destOrd="0" presId="urn:microsoft.com/office/officeart/2018/2/layout/IconVerticalSolidList"/>
    <dgm:cxn modelId="{64EC30E8-B53C-4FDD-A9DE-B3FC8E1B0DBA}" type="presOf" srcId="{C783A839-3DAA-4CA0-8EAF-349046D264FF}" destId="{5F23BF55-EC60-42E3-B1D2-B60B8A4EB2FA}" srcOrd="0" destOrd="0" presId="urn:microsoft.com/office/officeart/2018/2/layout/IconVerticalSolidList"/>
    <dgm:cxn modelId="{EA6D59F5-0847-45A2-827C-CF8A4A43045F}" type="presOf" srcId="{CC634CAE-4E5C-45F9-9499-05761A92D414}" destId="{47392CC1-CCDD-4D28-BF70-AFDB7C30E2D8}" srcOrd="0" destOrd="0" presId="urn:microsoft.com/office/officeart/2018/2/layout/IconVerticalSolidList"/>
    <dgm:cxn modelId="{50EA6E95-E8F4-4E91-AA78-C6CFA361BDCC}" type="presParOf" srcId="{DB2C9AB3-3A6E-4656-BC90-450D2191F44F}" destId="{713A12F7-6240-4BE7-B6D6-3F04C665C0AD}" srcOrd="0" destOrd="0" presId="urn:microsoft.com/office/officeart/2018/2/layout/IconVerticalSolidList"/>
    <dgm:cxn modelId="{7B3CC4A0-2623-493B-9720-3A92008566F5}" type="presParOf" srcId="{713A12F7-6240-4BE7-B6D6-3F04C665C0AD}" destId="{929213A1-8FD2-4200-A512-8A28D2D83FE0}" srcOrd="0" destOrd="0" presId="urn:microsoft.com/office/officeart/2018/2/layout/IconVerticalSolidList"/>
    <dgm:cxn modelId="{581993CF-9858-4427-957C-41A5DD473082}" type="presParOf" srcId="{713A12F7-6240-4BE7-B6D6-3F04C665C0AD}" destId="{55741558-17DA-43D0-9AB8-E35BE7627C75}" srcOrd="1" destOrd="0" presId="urn:microsoft.com/office/officeart/2018/2/layout/IconVerticalSolidList"/>
    <dgm:cxn modelId="{1D7B84AE-E2FB-4D2B-9BE4-582214D4A5CD}" type="presParOf" srcId="{713A12F7-6240-4BE7-B6D6-3F04C665C0AD}" destId="{11F55AA1-25FE-4A1F-A888-EDBA59C2CCD7}" srcOrd="2" destOrd="0" presId="urn:microsoft.com/office/officeart/2018/2/layout/IconVerticalSolidList"/>
    <dgm:cxn modelId="{9413F2F7-11C8-4C67-BC04-5A8633C5C331}" type="presParOf" srcId="{713A12F7-6240-4BE7-B6D6-3F04C665C0AD}" destId="{EE5906D0-EEDA-4DE3-9D4A-E2AB1D1ED42B}" srcOrd="3" destOrd="0" presId="urn:microsoft.com/office/officeart/2018/2/layout/IconVerticalSolidList"/>
    <dgm:cxn modelId="{60B6A8EB-561C-45BC-8470-30CD6F3C7125}" type="presParOf" srcId="{DB2C9AB3-3A6E-4656-BC90-450D2191F44F}" destId="{2E0977C8-7C35-438F-AF43-21DB659641BE}" srcOrd="1" destOrd="0" presId="urn:microsoft.com/office/officeart/2018/2/layout/IconVerticalSolidList"/>
    <dgm:cxn modelId="{70595B1F-78A9-4F86-B3B1-9D16ABB42843}" type="presParOf" srcId="{DB2C9AB3-3A6E-4656-BC90-450D2191F44F}" destId="{691CA830-6702-4A27-9DDD-80E8FA9D41EF}" srcOrd="2" destOrd="0" presId="urn:microsoft.com/office/officeart/2018/2/layout/IconVerticalSolidList"/>
    <dgm:cxn modelId="{691A95E8-F637-41C5-9088-23B75A76D5ED}" type="presParOf" srcId="{691CA830-6702-4A27-9DDD-80E8FA9D41EF}" destId="{A57D5BA1-CDFA-4126-B1FD-AA03FBD319BA}" srcOrd="0" destOrd="0" presId="urn:microsoft.com/office/officeart/2018/2/layout/IconVerticalSolidList"/>
    <dgm:cxn modelId="{08AB4DCA-EA30-4464-9DD5-578E65C7A410}" type="presParOf" srcId="{691CA830-6702-4A27-9DDD-80E8FA9D41EF}" destId="{4729340E-A946-4C4E-BFCA-7A00A8674256}" srcOrd="1" destOrd="0" presId="urn:microsoft.com/office/officeart/2018/2/layout/IconVerticalSolidList"/>
    <dgm:cxn modelId="{984F8276-4CC2-46C3-BFAB-5A025D2BE816}" type="presParOf" srcId="{691CA830-6702-4A27-9DDD-80E8FA9D41EF}" destId="{88AAECAC-3566-4B32-B0CD-A8A2E73F669E}" srcOrd="2" destOrd="0" presId="urn:microsoft.com/office/officeart/2018/2/layout/IconVerticalSolidList"/>
    <dgm:cxn modelId="{6F589B5B-DB4C-44A0-B8CC-EE9BE58BC594}" type="presParOf" srcId="{691CA830-6702-4A27-9DDD-80E8FA9D41EF}" destId="{C0D65213-D133-49F4-87D1-B334083E1086}" srcOrd="3" destOrd="0" presId="urn:microsoft.com/office/officeart/2018/2/layout/IconVerticalSolidList"/>
    <dgm:cxn modelId="{07579821-88B6-41BA-B3A2-9840EBF06444}" type="presParOf" srcId="{DB2C9AB3-3A6E-4656-BC90-450D2191F44F}" destId="{3ABCE3A1-FCCB-4664-AA1E-8E3CA03E446B}" srcOrd="3" destOrd="0" presId="urn:microsoft.com/office/officeart/2018/2/layout/IconVerticalSolidList"/>
    <dgm:cxn modelId="{C39CB046-608F-48C2-8F95-3D18C7A98FB9}" type="presParOf" srcId="{DB2C9AB3-3A6E-4656-BC90-450D2191F44F}" destId="{CC4CEA07-2A1F-41A0-93EB-008EC3A5BDF5}" srcOrd="4" destOrd="0" presId="urn:microsoft.com/office/officeart/2018/2/layout/IconVerticalSolidList"/>
    <dgm:cxn modelId="{941825A4-D406-4558-8417-16253A26FB26}" type="presParOf" srcId="{CC4CEA07-2A1F-41A0-93EB-008EC3A5BDF5}" destId="{7D39686B-6439-406F-9383-3A1FDE0AAF25}" srcOrd="0" destOrd="0" presId="urn:microsoft.com/office/officeart/2018/2/layout/IconVerticalSolidList"/>
    <dgm:cxn modelId="{E3B1877B-4527-42D4-B78F-7A20D2147317}" type="presParOf" srcId="{CC4CEA07-2A1F-41A0-93EB-008EC3A5BDF5}" destId="{139566D1-31F6-4BA8-8F2F-713E6E91696E}" srcOrd="1" destOrd="0" presId="urn:microsoft.com/office/officeart/2018/2/layout/IconVerticalSolidList"/>
    <dgm:cxn modelId="{6FA521B0-B82B-4C37-B6B9-2AFF77F3B7CF}" type="presParOf" srcId="{CC4CEA07-2A1F-41A0-93EB-008EC3A5BDF5}" destId="{E4941288-3FED-41CC-B063-8DD3D9838445}" srcOrd="2" destOrd="0" presId="urn:microsoft.com/office/officeart/2018/2/layout/IconVerticalSolidList"/>
    <dgm:cxn modelId="{29EAF09C-1EA7-41EC-A42C-55721985C061}" type="presParOf" srcId="{CC4CEA07-2A1F-41A0-93EB-008EC3A5BDF5}" destId="{5F23BF55-EC60-42E3-B1D2-B60B8A4EB2FA}" srcOrd="3" destOrd="0" presId="urn:microsoft.com/office/officeart/2018/2/layout/IconVerticalSolidList"/>
    <dgm:cxn modelId="{897EAF9D-1207-4F50-88BF-89BFC2B80174}" type="presParOf" srcId="{DB2C9AB3-3A6E-4656-BC90-450D2191F44F}" destId="{7B513CD9-ADEE-4C79-B952-52EDB993C8B4}" srcOrd="5" destOrd="0" presId="urn:microsoft.com/office/officeart/2018/2/layout/IconVerticalSolidList"/>
    <dgm:cxn modelId="{E7553BF9-63E9-49CE-82B8-7C0958FAA9C1}" type="presParOf" srcId="{DB2C9AB3-3A6E-4656-BC90-450D2191F44F}" destId="{47A39A81-421D-4E19-A0C4-CA44057A9B1D}" srcOrd="6" destOrd="0" presId="urn:microsoft.com/office/officeart/2018/2/layout/IconVerticalSolidList"/>
    <dgm:cxn modelId="{7F1801DF-8D4C-4B87-9ED9-E19BEFB6C907}" type="presParOf" srcId="{47A39A81-421D-4E19-A0C4-CA44057A9B1D}" destId="{D6C2CC4D-B77A-45DC-B1A3-B3E875C4CAFC}" srcOrd="0" destOrd="0" presId="urn:microsoft.com/office/officeart/2018/2/layout/IconVerticalSolidList"/>
    <dgm:cxn modelId="{23D6506B-C3E4-41CC-947A-4C5C2D9E389E}" type="presParOf" srcId="{47A39A81-421D-4E19-A0C4-CA44057A9B1D}" destId="{FCBA075E-B5A9-46DD-9DD5-6D642330C68D}" srcOrd="1" destOrd="0" presId="urn:microsoft.com/office/officeart/2018/2/layout/IconVerticalSolidList"/>
    <dgm:cxn modelId="{9B7D97C1-332A-48DE-8ACE-2FEC2A8D5E3E}" type="presParOf" srcId="{47A39A81-421D-4E19-A0C4-CA44057A9B1D}" destId="{1C4CE808-7FBE-4FC8-9885-B39888E7C3D2}" srcOrd="2" destOrd="0" presId="urn:microsoft.com/office/officeart/2018/2/layout/IconVerticalSolidList"/>
    <dgm:cxn modelId="{D796FE73-F374-4564-BC7C-6086B16DB91A}" type="presParOf" srcId="{47A39A81-421D-4E19-A0C4-CA44057A9B1D}" destId="{1AE70A2B-72B8-4EA6-A344-012311D58CA9}" srcOrd="3" destOrd="0" presId="urn:microsoft.com/office/officeart/2018/2/layout/IconVerticalSolidList"/>
    <dgm:cxn modelId="{B27A84A9-E2A9-4A13-965C-542122729615}" type="presParOf" srcId="{DB2C9AB3-3A6E-4656-BC90-450D2191F44F}" destId="{D5E2EB4B-45DB-4B6B-B2B7-0B2F3AD504FD}" srcOrd="7" destOrd="0" presId="urn:microsoft.com/office/officeart/2018/2/layout/IconVerticalSolidList"/>
    <dgm:cxn modelId="{DCFC4BAB-45FF-42F9-BB3D-4E6B86A2A2FF}" type="presParOf" srcId="{DB2C9AB3-3A6E-4656-BC90-450D2191F44F}" destId="{A0757975-32FE-4E20-8D42-2FEB5296898B}" srcOrd="8" destOrd="0" presId="urn:microsoft.com/office/officeart/2018/2/layout/IconVerticalSolidList"/>
    <dgm:cxn modelId="{1A899042-67FC-4AA5-BF28-7F91D5BB409C}" type="presParOf" srcId="{A0757975-32FE-4E20-8D42-2FEB5296898B}" destId="{17A996D8-1924-48EA-B6CA-D5B69E18B25C}" srcOrd="0" destOrd="0" presId="urn:microsoft.com/office/officeart/2018/2/layout/IconVerticalSolidList"/>
    <dgm:cxn modelId="{30739BC7-287E-4F20-A210-2053A2D4B8AA}" type="presParOf" srcId="{A0757975-32FE-4E20-8D42-2FEB5296898B}" destId="{B6E163BD-17AE-40FA-B1FA-378CECFA480E}" srcOrd="1" destOrd="0" presId="urn:microsoft.com/office/officeart/2018/2/layout/IconVerticalSolidList"/>
    <dgm:cxn modelId="{A80446A2-64B8-42D4-93D4-8D95449C070B}" type="presParOf" srcId="{A0757975-32FE-4E20-8D42-2FEB5296898B}" destId="{C7526212-633D-4690-AA33-41E078798A99}" srcOrd="2" destOrd="0" presId="urn:microsoft.com/office/officeart/2018/2/layout/IconVerticalSolidList"/>
    <dgm:cxn modelId="{C53FB31D-6E69-4726-87A3-D96D5E347F34}" type="presParOf" srcId="{A0757975-32FE-4E20-8D42-2FEB5296898B}" destId="{2476C164-F6DD-45C6-9919-A62CD87E5EA6}" srcOrd="3" destOrd="0" presId="urn:microsoft.com/office/officeart/2018/2/layout/IconVerticalSolidList"/>
    <dgm:cxn modelId="{262C89F4-FAD7-45D1-9D3F-FEC2462A0104}" type="presParOf" srcId="{DB2C9AB3-3A6E-4656-BC90-450D2191F44F}" destId="{FFACC81C-AA85-48C0-880B-76BF6595E4B9}" srcOrd="9" destOrd="0" presId="urn:microsoft.com/office/officeart/2018/2/layout/IconVerticalSolidList"/>
    <dgm:cxn modelId="{66AC51D3-6953-4781-B2BE-633A87A18ABC}" type="presParOf" srcId="{DB2C9AB3-3A6E-4656-BC90-450D2191F44F}" destId="{323A944C-1693-496A-B4CD-3B6501963D69}" srcOrd="10" destOrd="0" presId="urn:microsoft.com/office/officeart/2018/2/layout/IconVerticalSolidList"/>
    <dgm:cxn modelId="{3DECE1CE-28E3-49B4-871E-8474DE4B30C7}" type="presParOf" srcId="{323A944C-1693-496A-B4CD-3B6501963D69}" destId="{9BBE49F6-92C1-4F6A-A8D8-7C5343425EE2}" srcOrd="0" destOrd="0" presId="urn:microsoft.com/office/officeart/2018/2/layout/IconVerticalSolidList"/>
    <dgm:cxn modelId="{4CEAF2C8-39A2-4552-B6DF-9332AA6D9911}" type="presParOf" srcId="{323A944C-1693-496A-B4CD-3B6501963D69}" destId="{1D00A4B2-F1C6-47A5-A513-CD7A489A4BE2}" srcOrd="1" destOrd="0" presId="urn:microsoft.com/office/officeart/2018/2/layout/IconVerticalSolidList"/>
    <dgm:cxn modelId="{B0514239-FAAF-4FB0-801E-C7A7171DB78A}" type="presParOf" srcId="{323A944C-1693-496A-B4CD-3B6501963D69}" destId="{9597EC77-4529-40E5-92A7-8F95C4B5F666}" srcOrd="2" destOrd="0" presId="urn:microsoft.com/office/officeart/2018/2/layout/IconVerticalSolidList"/>
    <dgm:cxn modelId="{FD79BBA4-0654-438A-8E0A-928C263EEFFD}" type="presParOf" srcId="{323A944C-1693-496A-B4CD-3B6501963D69}" destId="{B9EB6778-5BE4-45EA-896D-DA3059B77F1A}" srcOrd="3" destOrd="0" presId="urn:microsoft.com/office/officeart/2018/2/layout/IconVerticalSolidList"/>
    <dgm:cxn modelId="{A8DCF479-113F-4449-9CFE-16FAB7047974}" type="presParOf" srcId="{DB2C9AB3-3A6E-4656-BC90-450D2191F44F}" destId="{CA498262-801F-4D42-BE5F-87375C3C2EB1}" srcOrd="11" destOrd="0" presId="urn:microsoft.com/office/officeart/2018/2/layout/IconVerticalSolidList"/>
    <dgm:cxn modelId="{A7757AF2-E5A2-4184-AA68-3531D298ACDE}" type="presParOf" srcId="{DB2C9AB3-3A6E-4656-BC90-450D2191F44F}" destId="{9CEB850C-E35B-4D16-A248-55E3FAD6BC10}" srcOrd="12" destOrd="0" presId="urn:microsoft.com/office/officeart/2018/2/layout/IconVerticalSolidList"/>
    <dgm:cxn modelId="{FD822C9A-1AF8-49DD-A2C5-ACB48CBBFF77}" type="presParOf" srcId="{9CEB850C-E35B-4D16-A248-55E3FAD6BC10}" destId="{27FCB0AA-3C61-43C1-BCB6-3327E5F536A9}" srcOrd="0" destOrd="0" presId="urn:microsoft.com/office/officeart/2018/2/layout/IconVerticalSolidList"/>
    <dgm:cxn modelId="{08C2208F-1AFA-489C-B0CF-D28763A67EBC}" type="presParOf" srcId="{9CEB850C-E35B-4D16-A248-55E3FAD6BC10}" destId="{63CC0EF3-1418-49B7-89F2-18B5AD05BAB7}" srcOrd="1" destOrd="0" presId="urn:microsoft.com/office/officeart/2018/2/layout/IconVerticalSolidList"/>
    <dgm:cxn modelId="{DC12091D-D528-4B22-B25E-3BC63295FD81}" type="presParOf" srcId="{9CEB850C-E35B-4D16-A248-55E3FAD6BC10}" destId="{D556E03C-7B98-4711-B750-96E6DE4C1096}" srcOrd="2" destOrd="0" presId="urn:microsoft.com/office/officeart/2018/2/layout/IconVerticalSolidList"/>
    <dgm:cxn modelId="{9C66449B-E707-40F5-8863-B070B0B4E94B}" type="presParOf" srcId="{9CEB850C-E35B-4D16-A248-55E3FAD6BC10}" destId="{47392CC1-CCDD-4D28-BF70-AFDB7C30E2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F63E21-6DAF-416B-9588-400C1E67DF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AAC580-1848-4F4B-86A1-0C63A5D02F2E}">
      <dgm:prSet custT="1"/>
      <dgm:spPr/>
      <dgm:t>
        <a:bodyPr/>
        <a:lstStyle/>
        <a:p>
          <a:r>
            <a:rPr lang="en-US" sz="1600" b="1" dirty="0">
              <a:latin typeface="Calibri" panose="020F0502020204030204" pitchFamily="34" charset="0"/>
              <a:cs typeface="Calibri" panose="020F0502020204030204" pitchFamily="34" charset="0"/>
            </a:rPr>
            <a:t>The FP&amp;M Seta conducts research for learner impact studies on employability and ROI – A minimum of 70 % of learners must be placed in an employment opportunity or entrepreneurship /  coaching / mentoring </a:t>
          </a:r>
          <a:r>
            <a:rPr lang="en-US" sz="1600" b="1" dirty="0" err="1">
              <a:latin typeface="Calibri" panose="020F0502020204030204" pitchFamily="34" charset="0"/>
              <a:cs typeface="Calibri" panose="020F0502020204030204" pitchFamily="34" charset="0"/>
            </a:rPr>
            <a:t>programme</a:t>
          </a:r>
          <a:r>
            <a:rPr lang="en-US" sz="1600" b="1"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dgm:t>
    </dgm:pt>
    <dgm:pt modelId="{C64F59B9-04AB-401A-8BD9-E0C8DAE587E1}" type="parTrans" cxnId="{0DF339D2-9A1C-4961-AFBC-14773082C6BA}">
      <dgm:prSet/>
      <dgm:spPr/>
      <dgm:t>
        <a:bodyPr/>
        <a:lstStyle/>
        <a:p>
          <a:endParaRPr lang="en-US" sz="1600">
            <a:latin typeface="Calibri" panose="020F0502020204030204" pitchFamily="34" charset="0"/>
            <a:cs typeface="Calibri" panose="020F0502020204030204" pitchFamily="34" charset="0"/>
          </a:endParaRPr>
        </a:p>
      </dgm:t>
    </dgm:pt>
    <dgm:pt modelId="{FE8587F2-FD6E-4ADD-AFBE-936F084DE72B}" type="sibTrans" cxnId="{0DF339D2-9A1C-4961-AFBC-14773082C6BA}">
      <dgm:prSet/>
      <dgm:spPr/>
      <dgm:t>
        <a:bodyPr/>
        <a:lstStyle/>
        <a:p>
          <a:endParaRPr lang="en-US" sz="1600">
            <a:latin typeface="Calibri" panose="020F0502020204030204" pitchFamily="34" charset="0"/>
            <a:cs typeface="Calibri" panose="020F0502020204030204" pitchFamily="34" charset="0"/>
          </a:endParaRPr>
        </a:p>
      </dgm:t>
    </dgm:pt>
    <dgm:pt modelId="{62E0E884-F44C-481B-AFB2-832D5DD995A2}">
      <dgm:prSet custT="1"/>
      <dgm:spPr/>
      <dgm:t>
        <a:bodyPr/>
        <a:lstStyle/>
        <a:p>
          <a:r>
            <a:rPr lang="en-US" sz="1600" b="1" dirty="0">
              <a:latin typeface="Calibri" panose="020F0502020204030204" pitchFamily="34" charset="0"/>
              <a:cs typeface="Calibri" panose="020F0502020204030204" pitchFamily="34" charset="0"/>
            </a:rPr>
            <a:t>The SETA is audited by AGSA  - although the SETA received an unqualified audit opinion, we have a clear audit outcome objective for 2024-25 which is a CLEAN AUDIT outcome. We will not compromise on this audit outcome.</a:t>
          </a:r>
          <a:endParaRPr lang="en-US" sz="1600" dirty="0">
            <a:latin typeface="Calibri" panose="020F0502020204030204" pitchFamily="34" charset="0"/>
            <a:cs typeface="Calibri" panose="020F0502020204030204" pitchFamily="34" charset="0"/>
          </a:endParaRPr>
        </a:p>
      </dgm:t>
    </dgm:pt>
    <dgm:pt modelId="{9C5B5F4E-6906-4FF0-ACF1-05D9BF3AA2CF}" type="parTrans" cxnId="{0178F220-E290-4D7B-97AF-7F78D5B114BA}">
      <dgm:prSet/>
      <dgm:spPr/>
      <dgm:t>
        <a:bodyPr/>
        <a:lstStyle/>
        <a:p>
          <a:endParaRPr lang="en-US" sz="1600">
            <a:latin typeface="Calibri" panose="020F0502020204030204" pitchFamily="34" charset="0"/>
            <a:cs typeface="Calibri" panose="020F0502020204030204" pitchFamily="34" charset="0"/>
          </a:endParaRPr>
        </a:p>
      </dgm:t>
    </dgm:pt>
    <dgm:pt modelId="{296F2ED6-82FC-4C24-9FFD-3CE348F9D186}" type="sibTrans" cxnId="{0178F220-E290-4D7B-97AF-7F78D5B114BA}">
      <dgm:prSet/>
      <dgm:spPr/>
      <dgm:t>
        <a:bodyPr/>
        <a:lstStyle/>
        <a:p>
          <a:endParaRPr lang="en-US" sz="1600">
            <a:latin typeface="Calibri" panose="020F0502020204030204" pitchFamily="34" charset="0"/>
            <a:cs typeface="Calibri" panose="020F0502020204030204" pitchFamily="34" charset="0"/>
          </a:endParaRPr>
        </a:p>
      </dgm:t>
    </dgm:pt>
    <dgm:pt modelId="{ED8A9CE9-AC12-4059-B434-4DAD28E54C4B}">
      <dgm:prSet custT="1"/>
      <dgm:spPr/>
      <dgm:t>
        <a:bodyPr/>
        <a:lstStyle/>
        <a:p>
          <a:r>
            <a:rPr lang="en-US" sz="1600" b="1" dirty="0">
              <a:latin typeface="Calibri" panose="020F0502020204030204" pitchFamily="34" charset="0"/>
              <a:cs typeface="Calibri" panose="020F0502020204030204" pitchFamily="34" charset="0"/>
            </a:rPr>
            <a:t>In terms of Performance Information and the capturing of learners on LMIS – I make the following appeal: </a:t>
          </a:r>
          <a:endParaRPr lang="en-US" sz="1600" dirty="0">
            <a:latin typeface="Calibri" panose="020F0502020204030204" pitchFamily="34" charset="0"/>
            <a:cs typeface="Calibri" panose="020F0502020204030204" pitchFamily="34" charset="0"/>
          </a:endParaRPr>
        </a:p>
      </dgm:t>
    </dgm:pt>
    <dgm:pt modelId="{7A6A16D1-C68D-4FCE-B308-22F860F54D0A}" type="parTrans" cxnId="{F6BC15E5-92E0-4893-96FD-ADD8DCD7E01D}">
      <dgm:prSet/>
      <dgm:spPr/>
      <dgm:t>
        <a:bodyPr/>
        <a:lstStyle/>
        <a:p>
          <a:endParaRPr lang="en-US" sz="1600">
            <a:latin typeface="Calibri" panose="020F0502020204030204" pitchFamily="34" charset="0"/>
            <a:cs typeface="Calibri" panose="020F0502020204030204" pitchFamily="34" charset="0"/>
          </a:endParaRPr>
        </a:p>
      </dgm:t>
    </dgm:pt>
    <dgm:pt modelId="{B8EEFC6D-D36D-4243-A3D9-83E29F693CC8}" type="sibTrans" cxnId="{F6BC15E5-92E0-4893-96FD-ADD8DCD7E01D}">
      <dgm:prSet/>
      <dgm:spPr/>
      <dgm:t>
        <a:bodyPr/>
        <a:lstStyle/>
        <a:p>
          <a:endParaRPr lang="en-US" sz="1600">
            <a:latin typeface="Calibri" panose="020F0502020204030204" pitchFamily="34" charset="0"/>
            <a:cs typeface="Calibri" panose="020F0502020204030204" pitchFamily="34" charset="0"/>
          </a:endParaRPr>
        </a:p>
      </dgm:t>
    </dgm:pt>
    <dgm:pt modelId="{DE8EBD78-753F-4327-874F-EF98DD684DA1}">
      <dgm:prSet custT="1"/>
      <dgm:spPr/>
      <dgm:t>
        <a:bodyPr/>
        <a:lstStyle/>
        <a:p>
          <a:r>
            <a:rPr lang="en-US" sz="1600" b="1" dirty="0">
              <a:latin typeface="Calibri" panose="020F0502020204030204" pitchFamily="34" charset="0"/>
              <a:cs typeface="Calibri" panose="020F0502020204030204" pitchFamily="34" charset="0"/>
            </a:rPr>
            <a:t>Names and Surname of learners must be accurate and captured in full – correct spelling</a:t>
          </a:r>
          <a:endParaRPr lang="en-US" sz="1600" dirty="0">
            <a:latin typeface="Calibri" panose="020F0502020204030204" pitchFamily="34" charset="0"/>
            <a:cs typeface="Calibri" panose="020F0502020204030204" pitchFamily="34" charset="0"/>
          </a:endParaRPr>
        </a:p>
      </dgm:t>
    </dgm:pt>
    <dgm:pt modelId="{DCF894BD-3021-4DEE-A7EB-1C3ABC3B5551}" type="parTrans" cxnId="{B5CEBD8C-0673-4EAE-9E45-992F92DFCE06}">
      <dgm:prSet/>
      <dgm:spPr/>
      <dgm:t>
        <a:bodyPr/>
        <a:lstStyle/>
        <a:p>
          <a:endParaRPr lang="en-US" sz="1600">
            <a:latin typeface="Calibri" panose="020F0502020204030204" pitchFamily="34" charset="0"/>
            <a:cs typeface="Calibri" panose="020F0502020204030204" pitchFamily="34" charset="0"/>
          </a:endParaRPr>
        </a:p>
      </dgm:t>
    </dgm:pt>
    <dgm:pt modelId="{A8AFCF2E-50A1-4208-947A-57E23B03D0AE}" type="sibTrans" cxnId="{B5CEBD8C-0673-4EAE-9E45-992F92DFCE06}">
      <dgm:prSet/>
      <dgm:spPr/>
      <dgm:t>
        <a:bodyPr/>
        <a:lstStyle/>
        <a:p>
          <a:endParaRPr lang="en-US" sz="1600">
            <a:latin typeface="Calibri" panose="020F0502020204030204" pitchFamily="34" charset="0"/>
            <a:cs typeface="Calibri" panose="020F0502020204030204" pitchFamily="34" charset="0"/>
          </a:endParaRPr>
        </a:p>
      </dgm:t>
    </dgm:pt>
    <dgm:pt modelId="{85BBFD13-AC9F-408A-843A-5A72E6C0D300}">
      <dgm:prSet custT="1"/>
      <dgm:spPr/>
      <dgm:t>
        <a:bodyPr/>
        <a:lstStyle/>
        <a:p>
          <a:r>
            <a:rPr lang="en-US" sz="1600" b="1" dirty="0">
              <a:latin typeface="Calibri" panose="020F0502020204030204" pitchFamily="34" charset="0"/>
              <a:cs typeface="Calibri" panose="020F0502020204030204" pitchFamily="34" charset="0"/>
            </a:rPr>
            <a:t>ID Numbers must be accurate</a:t>
          </a:r>
          <a:endParaRPr lang="en-US" sz="1600" dirty="0">
            <a:latin typeface="Calibri" panose="020F0502020204030204" pitchFamily="34" charset="0"/>
            <a:cs typeface="Calibri" panose="020F0502020204030204" pitchFamily="34" charset="0"/>
          </a:endParaRPr>
        </a:p>
      </dgm:t>
    </dgm:pt>
    <dgm:pt modelId="{423DAA37-BB3A-43B2-80EE-85D24697D1FB}" type="parTrans" cxnId="{BBC361A4-D60C-41D9-B998-F657D431137F}">
      <dgm:prSet/>
      <dgm:spPr/>
      <dgm:t>
        <a:bodyPr/>
        <a:lstStyle/>
        <a:p>
          <a:endParaRPr lang="en-US" sz="1600">
            <a:latin typeface="Calibri" panose="020F0502020204030204" pitchFamily="34" charset="0"/>
            <a:cs typeface="Calibri" panose="020F0502020204030204" pitchFamily="34" charset="0"/>
          </a:endParaRPr>
        </a:p>
      </dgm:t>
    </dgm:pt>
    <dgm:pt modelId="{EB9E53A1-93AB-4648-B7A8-EECAF5E655FD}" type="sibTrans" cxnId="{BBC361A4-D60C-41D9-B998-F657D431137F}">
      <dgm:prSet/>
      <dgm:spPr/>
      <dgm:t>
        <a:bodyPr/>
        <a:lstStyle/>
        <a:p>
          <a:endParaRPr lang="en-US" sz="1600">
            <a:latin typeface="Calibri" panose="020F0502020204030204" pitchFamily="34" charset="0"/>
            <a:cs typeface="Calibri" panose="020F0502020204030204" pitchFamily="34" charset="0"/>
          </a:endParaRPr>
        </a:p>
      </dgm:t>
    </dgm:pt>
    <dgm:pt modelId="{B42ABBCB-E7FC-49DF-9E98-48CF66B1526D}">
      <dgm:prSet custT="1"/>
      <dgm:spPr/>
      <dgm:t>
        <a:bodyPr/>
        <a:lstStyle/>
        <a:p>
          <a:r>
            <a:rPr lang="en-US" sz="1600" b="1" dirty="0">
              <a:latin typeface="Calibri" panose="020F0502020204030204" pitchFamily="34" charset="0"/>
              <a:cs typeface="Calibri" panose="020F0502020204030204" pitchFamily="34" charset="0"/>
            </a:rPr>
            <a:t>Qualification title must be in full and accurately captured</a:t>
          </a:r>
          <a:endParaRPr lang="en-US" sz="1600" dirty="0">
            <a:latin typeface="Calibri" panose="020F0502020204030204" pitchFamily="34" charset="0"/>
            <a:cs typeface="Calibri" panose="020F0502020204030204" pitchFamily="34" charset="0"/>
          </a:endParaRPr>
        </a:p>
      </dgm:t>
    </dgm:pt>
    <dgm:pt modelId="{E5D38E81-3D1C-4E29-A3B6-11E05A7FEAC8}" type="parTrans" cxnId="{ECB7F28B-DFC4-46C0-A1CB-D086C48A94D2}">
      <dgm:prSet/>
      <dgm:spPr/>
      <dgm:t>
        <a:bodyPr/>
        <a:lstStyle/>
        <a:p>
          <a:endParaRPr lang="en-US" sz="1600">
            <a:latin typeface="Calibri" panose="020F0502020204030204" pitchFamily="34" charset="0"/>
            <a:cs typeface="Calibri" panose="020F0502020204030204" pitchFamily="34" charset="0"/>
          </a:endParaRPr>
        </a:p>
      </dgm:t>
    </dgm:pt>
    <dgm:pt modelId="{EA23CFA3-3D75-4540-BCEB-93D2ED6AF304}" type="sibTrans" cxnId="{ECB7F28B-DFC4-46C0-A1CB-D086C48A94D2}">
      <dgm:prSet/>
      <dgm:spPr/>
      <dgm:t>
        <a:bodyPr/>
        <a:lstStyle/>
        <a:p>
          <a:endParaRPr lang="en-US" sz="1600">
            <a:latin typeface="Calibri" panose="020F0502020204030204" pitchFamily="34" charset="0"/>
            <a:cs typeface="Calibri" panose="020F0502020204030204" pitchFamily="34" charset="0"/>
          </a:endParaRPr>
        </a:p>
      </dgm:t>
    </dgm:pt>
    <dgm:pt modelId="{B333819A-0995-4FED-9DC8-3F0C0FB97E03}">
      <dgm:prSet custT="1"/>
      <dgm:spPr/>
      <dgm:t>
        <a:bodyPr/>
        <a:lstStyle/>
        <a:p>
          <a:r>
            <a:rPr lang="en-US" sz="1600" b="1" dirty="0">
              <a:latin typeface="Calibri" panose="020F0502020204030204" pitchFamily="34" charset="0"/>
              <a:cs typeface="Calibri" panose="020F0502020204030204" pitchFamily="34" charset="0"/>
            </a:rPr>
            <a:t>Learners must be within the age range of 18 - 60</a:t>
          </a:r>
          <a:endParaRPr lang="en-US" sz="1600" dirty="0">
            <a:latin typeface="Calibri" panose="020F0502020204030204" pitchFamily="34" charset="0"/>
            <a:cs typeface="Calibri" panose="020F0502020204030204" pitchFamily="34" charset="0"/>
          </a:endParaRPr>
        </a:p>
      </dgm:t>
    </dgm:pt>
    <dgm:pt modelId="{14E3CE08-EE7B-4076-BE1E-7574584A1A27}" type="parTrans" cxnId="{5966492E-CE81-407B-9583-0A853CBB7A63}">
      <dgm:prSet/>
      <dgm:spPr/>
      <dgm:t>
        <a:bodyPr/>
        <a:lstStyle/>
        <a:p>
          <a:endParaRPr lang="en-US" sz="1600">
            <a:latin typeface="Calibri" panose="020F0502020204030204" pitchFamily="34" charset="0"/>
            <a:cs typeface="Calibri" panose="020F0502020204030204" pitchFamily="34" charset="0"/>
          </a:endParaRPr>
        </a:p>
      </dgm:t>
    </dgm:pt>
    <dgm:pt modelId="{3BCB0315-4BA6-44CB-AEDC-CF9C372CA8FA}" type="sibTrans" cxnId="{5966492E-CE81-407B-9583-0A853CBB7A63}">
      <dgm:prSet/>
      <dgm:spPr/>
      <dgm:t>
        <a:bodyPr/>
        <a:lstStyle/>
        <a:p>
          <a:endParaRPr lang="en-US" sz="1600">
            <a:latin typeface="Calibri" panose="020F0502020204030204" pitchFamily="34" charset="0"/>
            <a:cs typeface="Calibri" panose="020F0502020204030204" pitchFamily="34" charset="0"/>
          </a:endParaRPr>
        </a:p>
      </dgm:t>
    </dgm:pt>
    <dgm:pt modelId="{FE46526C-46A2-4936-B896-3004A4134FA3}">
      <dgm:prSet custT="1"/>
      <dgm:spPr/>
      <dgm:t>
        <a:bodyPr/>
        <a:lstStyle/>
        <a:p>
          <a:r>
            <a:rPr lang="en-US" sz="1600" b="1" dirty="0">
              <a:latin typeface="Calibri" panose="020F0502020204030204" pitchFamily="34" charset="0"/>
              <a:cs typeface="Calibri" panose="020F0502020204030204" pitchFamily="34" charset="0"/>
            </a:rPr>
            <a:t>Learner agreements must be accurate and correct with the correct intervention ticked</a:t>
          </a:r>
          <a:endParaRPr lang="en-US" sz="1600" dirty="0">
            <a:latin typeface="Calibri" panose="020F0502020204030204" pitchFamily="34" charset="0"/>
            <a:cs typeface="Calibri" panose="020F0502020204030204" pitchFamily="34" charset="0"/>
          </a:endParaRPr>
        </a:p>
      </dgm:t>
    </dgm:pt>
    <dgm:pt modelId="{24196650-44B8-4BFC-8930-0D8DA758E282}" type="parTrans" cxnId="{01860ADF-A209-4AAA-BD31-DEE3B68BC753}">
      <dgm:prSet/>
      <dgm:spPr/>
      <dgm:t>
        <a:bodyPr/>
        <a:lstStyle/>
        <a:p>
          <a:endParaRPr lang="en-US" sz="1600">
            <a:latin typeface="Calibri" panose="020F0502020204030204" pitchFamily="34" charset="0"/>
            <a:cs typeface="Calibri" panose="020F0502020204030204" pitchFamily="34" charset="0"/>
          </a:endParaRPr>
        </a:p>
      </dgm:t>
    </dgm:pt>
    <dgm:pt modelId="{A569F7B1-F891-4227-A0A0-16CF1DF57CDC}" type="sibTrans" cxnId="{01860ADF-A209-4AAA-BD31-DEE3B68BC753}">
      <dgm:prSet/>
      <dgm:spPr/>
      <dgm:t>
        <a:bodyPr/>
        <a:lstStyle/>
        <a:p>
          <a:endParaRPr lang="en-US" sz="1600">
            <a:latin typeface="Calibri" panose="020F0502020204030204" pitchFamily="34" charset="0"/>
            <a:cs typeface="Calibri" panose="020F0502020204030204" pitchFamily="34" charset="0"/>
          </a:endParaRPr>
        </a:p>
      </dgm:t>
    </dgm:pt>
    <dgm:pt modelId="{8344CF2F-2A42-468E-84B4-B84EEF9FF0AE}">
      <dgm:prSet custT="1"/>
      <dgm:spPr/>
      <dgm:t>
        <a:bodyPr/>
        <a:lstStyle/>
        <a:p>
          <a:r>
            <a:rPr lang="en-US" sz="1600" b="1" dirty="0">
              <a:latin typeface="Calibri" panose="020F0502020204030204" pitchFamily="34" charset="0"/>
              <a:cs typeface="Calibri" panose="020F0502020204030204" pitchFamily="34" charset="0"/>
            </a:rPr>
            <a:t>Certified copy of ID’s &amp; learner qualifications must be uploaded onto the system</a:t>
          </a:r>
          <a:endParaRPr lang="en-US" sz="1600" dirty="0">
            <a:latin typeface="Calibri" panose="020F0502020204030204" pitchFamily="34" charset="0"/>
            <a:cs typeface="Calibri" panose="020F0502020204030204" pitchFamily="34" charset="0"/>
          </a:endParaRPr>
        </a:p>
      </dgm:t>
    </dgm:pt>
    <dgm:pt modelId="{D169C3E0-5776-48E8-B0D2-596C26FCC7E1}" type="parTrans" cxnId="{B0F93F86-D84E-4004-A390-5F840D39DDC4}">
      <dgm:prSet/>
      <dgm:spPr/>
      <dgm:t>
        <a:bodyPr/>
        <a:lstStyle/>
        <a:p>
          <a:endParaRPr lang="en-US" sz="1600">
            <a:latin typeface="Calibri" panose="020F0502020204030204" pitchFamily="34" charset="0"/>
            <a:cs typeface="Calibri" panose="020F0502020204030204" pitchFamily="34" charset="0"/>
          </a:endParaRPr>
        </a:p>
      </dgm:t>
    </dgm:pt>
    <dgm:pt modelId="{E3FD09F4-B19A-4F1B-9D25-22E804C1F8EB}" type="sibTrans" cxnId="{B0F93F86-D84E-4004-A390-5F840D39DDC4}">
      <dgm:prSet/>
      <dgm:spPr/>
      <dgm:t>
        <a:bodyPr/>
        <a:lstStyle/>
        <a:p>
          <a:endParaRPr lang="en-US" sz="1600">
            <a:latin typeface="Calibri" panose="020F0502020204030204" pitchFamily="34" charset="0"/>
            <a:cs typeface="Calibri" panose="020F0502020204030204" pitchFamily="34" charset="0"/>
          </a:endParaRPr>
        </a:p>
      </dgm:t>
    </dgm:pt>
    <dgm:pt modelId="{4F243A83-2032-4872-B627-119E631CFC71}">
      <dgm:prSet custT="1"/>
      <dgm:spPr/>
      <dgm:t>
        <a:bodyPr/>
        <a:lstStyle/>
        <a:p>
          <a:r>
            <a:rPr lang="en-US" sz="1600" b="1" dirty="0">
              <a:latin typeface="Calibri" panose="020F0502020204030204" pitchFamily="34" charset="0"/>
              <a:cs typeface="Calibri" panose="020F0502020204030204" pitchFamily="34" charset="0"/>
            </a:rPr>
            <a:t>When capturing learner information make sure that the email address, cellphone or contact numbers of the learner are captured</a:t>
          </a:r>
          <a:endParaRPr lang="en-US" sz="1600" dirty="0">
            <a:latin typeface="Calibri" panose="020F0502020204030204" pitchFamily="34" charset="0"/>
            <a:cs typeface="Calibri" panose="020F0502020204030204" pitchFamily="34" charset="0"/>
          </a:endParaRPr>
        </a:p>
      </dgm:t>
    </dgm:pt>
    <dgm:pt modelId="{A66D993D-A3F3-4CF1-8AAA-EFF2B3404256}" type="parTrans" cxnId="{6DA71681-22F4-4216-853E-5279B3354C68}">
      <dgm:prSet/>
      <dgm:spPr/>
      <dgm:t>
        <a:bodyPr/>
        <a:lstStyle/>
        <a:p>
          <a:endParaRPr lang="en-US" sz="1600">
            <a:latin typeface="Calibri" panose="020F0502020204030204" pitchFamily="34" charset="0"/>
            <a:cs typeface="Calibri" panose="020F0502020204030204" pitchFamily="34" charset="0"/>
          </a:endParaRPr>
        </a:p>
      </dgm:t>
    </dgm:pt>
    <dgm:pt modelId="{0274F079-E671-4337-AD9F-7DCDC616D3EA}" type="sibTrans" cxnId="{6DA71681-22F4-4216-853E-5279B3354C68}">
      <dgm:prSet/>
      <dgm:spPr/>
      <dgm:t>
        <a:bodyPr/>
        <a:lstStyle/>
        <a:p>
          <a:endParaRPr lang="en-US" sz="1600">
            <a:latin typeface="Calibri" panose="020F0502020204030204" pitchFamily="34" charset="0"/>
            <a:cs typeface="Calibri" panose="020F0502020204030204" pitchFamily="34" charset="0"/>
          </a:endParaRPr>
        </a:p>
      </dgm:t>
    </dgm:pt>
    <dgm:pt modelId="{28329F90-778C-4A02-B34C-BDDA61BB1BC8}">
      <dgm:prSet custT="1"/>
      <dgm:spPr/>
      <dgm:t>
        <a:bodyPr/>
        <a:lstStyle/>
        <a:p>
          <a:r>
            <a:rPr lang="en-US" sz="1600" b="1" dirty="0">
              <a:latin typeface="Calibri" panose="020F0502020204030204" pitchFamily="34" charset="0"/>
              <a:cs typeface="Calibri" panose="020F0502020204030204" pitchFamily="34" charset="0"/>
            </a:rPr>
            <a:t>Do not capture employer or provider details on LMIS under the Learner details</a:t>
          </a:r>
          <a:endParaRPr lang="en-US" sz="1600" dirty="0">
            <a:latin typeface="Calibri" panose="020F0502020204030204" pitchFamily="34" charset="0"/>
            <a:cs typeface="Calibri" panose="020F0502020204030204" pitchFamily="34" charset="0"/>
          </a:endParaRPr>
        </a:p>
      </dgm:t>
    </dgm:pt>
    <dgm:pt modelId="{0472194B-B980-4D0C-919F-68453E4447D1}" type="parTrans" cxnId="{D5CE8A8D-B4C7-4CA6-AB44-F70AF6A0798E}">
      <dgm:prSet/>
      <dgm:spPr/>
      <dgm:t>
        <a:bodyPr/>
        <a:lstStyle/>
        <a:p>
          <a:endParaRPr lang="en-US" sz="1600">
            <a:latin typeface="Calibri" panose="020F0502020204030204" pitchFamily="34" charset="0"/>
            <a:cs typeface="Calibri" panose="020F0502020204030204" pitchFamily="34" charset="0"/>
          </a:endParaRPr>
        </a:p>
      </dgm:t>
    </dgm:pt>
    <dgm:pt modelId="{6C5ADB0E-CD7B-4465-B457-9A37337EC2C6}" type="sibTrans" cxnId="{D5CE8A8D-B4C7-4CA6-AB44-F70AF6A0798E}">
      <dgm:prSet/>
      <dgm:spPr/>
      <dgm:t>
        <a:bodyPr/>
        <a:lstStyle/>
        <a:p>
          <a:endParaRPr lang="en-US" sz="1600">
            <a:latin typeface="Calibri" panose="020F0502020204030204" pitchFamily="34" charset="0"/>
            <a:cs typeface="Calibri" panose="020F0502020204030204" pitchFamily="34" charset="0"/>
          </a:endParaRPr>
        </a:p>
      </dgm:t>
    </dgm:pt>
    <dgm:pt modelId="{49CE33A3-54E4-4489-871C-52667BE0F63B}">
      <dgm:prSet custT="1"/>
      <dgm:spPr/>
      <dgm:t>
        <a:bodyPr/>
        <a:lstStyle/>
        <a:p>
          <a:r>
            <a:rPr lang="en-US" sz="1600" b="1" dirty="0">
              <a:latin typeface="Calibri" panose="020F0502020204030204" pitchFamily="34" charset="0"/>
              <a:cs typeface="Calibri" panose="020F0502020204030204" pitchFamily="34" charset="0"/>
            </a:rPr>
            <a:t>Correct Start and end date to be captured on LMIS</a:t>
          </a:r>
          <a:endParaRPr lang="en-US" sz="1600" dirty="0">
            <a:latin typeface="Calibri" panose="020F0502020204030204" pitchFamily="34" charset="0"/>
            <a:cs typeface="Calibri" panose="020F0502020204030204" pitchFamily="34" charset="0"/>
          </a:endParaRPr>
        </a:p>
      </dgm:t>
    </dgm:pt>
    <dgm:pt modelId="{1BF1345F-F703-401B-AA6F-0DEB5ADE74C5}" type="parTrans" cxnId="{B5E5D2B0-3F2A-4194-A8D4-FAE7776D27D9}">
      <dgm:prSet/>
      <dgm:spPr/>
      <dgm:t>
        <a:bodyPr/>
        <a:lstStyle/>
        <a:p>
          <a:endParaRPr lang="en-US" sz="1600">
            <a:latin typeface="Calibri" panose="020F0502020204030204" pitchFamily="34" charset="0"/>
            <a:cs typeface="Calibri" panose="020F0502020204030204" pitchFamily="34" charset="0"/>
          </a:endParaRPr>
        </a:p>
      </dgm:t>
    </dgm:pt>
    <dgm:pt modelId="{239E8241-F0C7-4037-9780-A2046EC6DB38}" type="sibTrans" cxnId="{B5E5D2B0-3F2A-4194-A8D4-FAE7776D27D9}">
      <dgm:prSet/>
      <dgm:spPr/>
      <dgm:t>
        <a:bodyPr/>
        <a:lstStyle/>
        <a:p>
          <a:endParaRPr lang="en-US" sz="1600">
            <a:latin typeface="Calibri" panose="020F0502020204030204" pitchFamily="34" charset="0"/>
            <a:cs typeface="Calibri" panose="020F0502020204030204" pitchFamily="34" charset="0"/>
          </a:endParaRPr>
        </a:p>
      </dgm:t>
    </dgm:pt>
    <dgm:pt modelId="{637C4E27-5615-4338-8D0F-967412BA89BA}" type="pres">
      <dgm:prSet presAssocID="{40F63E21-6DAF-416B-9588-400C1E67DFB7}" presName="diagram" presStyleCnt="0">
        <dgm:presLayoutVars>
          <dgm:dir/>
          <dgm:resizeHandles val="exact"/>
        </dgm:presLayoutVars>
      </dgm:prSet>
      <dgm:spPr/>
    </dgm:pt>
    <dgm:pt modelId="{849BC88F-C26C-47F3-B8B7-A42EB7ACF672}" type="pres">
      <dgm:prSet presAssocID="{FDAAC580-1848-4F4B-86A1-0C63A5D02F2E}" presName="node" presStyleLbl="node1" presStyleIdx="0" presStyleCnt="12">
        <dgm:presLayoutVars>
          <dgm:bulletEnabled val="1"/>
        </dgm:presLayoutVars>
      </dgm:prSet>
      <dgm:spPr/>
    </dgm:pt>
    <dgm:pt modelId="{06CF522F-914B-4B9F-86C8-396C936856B0}" type="pres">
      <dgm:prSet presAssocID="{FE8587F2-FD6E-4ADD-AFBE-936F084DE72B}" presName="sibTrans" presStyleCnt="0"/>
      <dgm:spPr/>
    </dgm:pt>
    <dgm:pt modelId="{A54B10A6-8941-4479-9397-B8800D33BDF4}" type="pres">
      <dgm:prSet presAssocID="{62E0E884-F44C-481B-AFB2-832D5DD995A2}" presName="node" presStyleLbl="node1" presStyleIdx="1" presStyleCnt="12">
        <dgm:presLayoutVars>
          <dgm:bulletEnabled val="1"/>
        </dgm:presLayoutVars>
      </dgm:prSet>
      <dgm:spPr/>
    </dgm:pt>
    <dgm:pt modelId="{123D97BC-72EB-4A0A-A535-20651196752F}" type="pres">
      <dgm:prSet presAssocID="{296F2ED6-82FC-4C24-9FFD-3CE348F9D186}" presName="sibTrans" presStyleCnt="0"/>
      <dgm:spPr/>
    </dgm:pt>
    <dgm:pt modelId="{23E9C58D-67EF-438F-BF39-91BD8E85C8DD}" type="pres">
      <dgm:prSet presAssocID="{ED8A9CE9-AC12-4059-B434-4DAD28E54C4B}" presName="node" presStyleLbl="node1" presStyleIdx="2" presStyleCnt="12">
        <dgm:presLayoutVars>
          <dgm:bulletEnabled val="1"/>
        </dgm:presLayoutVars>
      </dgm:prSet>
      <dgm:spPr/>
    </dgm:pt>
    <dgm:pt modelId="{F7D7756F-7694-4BAE-9917-9502F6C5E5B6}" type="pres">
      <dgm:prSet presAssocID="{B8EEFC6D-D36D-4243-A3D9-83E29F693CC8}" presName="sibTrans" presStyleCnt="0"/>
      <dgm:spPr/>
    </dgm:pt>
    <dgm:pt modelId="{184081C1-6320-4874-AEB2-3584A3969DED}" type="pres">
      <dgm:prSet presAssocID="{DE8EBD78-753F-4327-874F-EF98DD684DA1}" presName="node" presStyleLbl="node1" presStyleIdx="3" presStyleCnt="12">
        <dgm:presLayoutVars>
          <dgm:bulletEnabled val="1"/>
        </dgm:presLayoutVars>
      </dgm:prSet>
      <dgm:spPr/>
    </dgm:pt>
    <dgm:pt modelId="{3F99E7B5-293F-477D-B2DC-6018AEEA01F1}" type="pres">
      <dgm:prSet presAssocID="{A8AFCF2E-50A1-4208-947A-57E23B03D0AE}" presName="sibTrans" presStyleCnt="0"/>
      <dgm:spPr/>
    </dgm:pt>
    <dgm:pt modelId="{A4937C69-E04D-46C7-8E24-5811E9A9A2DC}" type="pres">
      <dgm:prSet presAssocID="{85BBFD13-AC9F-408A-843A-5A72E6C0D300}" presName="node" presStyleLbl="node1" presStyleIdx="4" presStyleCnt="12">
        <dgm:presLayoutVars>
          <dgm:bulletEnabled val="1"/>
        </dgm:presLayoutVars>
      </dgm:prSet>
      <dgm:spPr/>
    </dgm:pt>
    <dgm:pt modelId="{827A6538-4708-4F96-BC80-E4A334EBD8C8}" type="pres">
      <dgm:prSet presAssocID="{EB9E53A1-93AB-4648-B7A8-EECAF5E655FD}" presName="sibTrans" presStyleCnt="0"/>
      <dgm:spPr/>
    </dgm:pt>
    <dgm:pt modelId="{C817AC26-D38E-4187-90CF-69C176F7F018}" type="pres">
      <dgm:prSet presAssocID="{B42ABBCB-E7FC-49DF-9E98-48CF66B1526D}" presName="node" presStyleLbl="node1" presStyleIdx="5" presStyleCnt="12">
        <dgm:presLayoutVars>
          <dgm:bulletEnabled val="1"/>
        </dgm:presLayoutVars>
      </dgm:prSet>
      <dgm:spPr/>
    </dgm:pt>
    <dgm:pt modelId="{288691DF-9A2E-49A8-8301-F1B523B6D94A}" type="pres">
      <dgm:prSet presAssocID="{EA23CFA3-3D75-4540-BCEB-93D2ED6AF304}" presName="sibTrans" presStyleCnt="0"/>
      <dgm:spPr/>
    </dgm:pt>
    <dgm:pt modelId="{ADB680BF-B6F4-4C54-9298-FE455A893413}" type="pres">
      <dgm:prSet presAssocID="{B333819A-0995-4FED-9DC8-3F0C0FB97E03}" presName="node" presStyleLbl="node1" presStyleIdx="6" presStyleCnt="12">
        <dgm:presLayoutVars>
          <dgm:bulletEnabled val="1"/>
        </dgm:presLayoutVars>
      </dgm:prSet>
      <dgm:spPr/>
    </dgm:pt>
    <dgm:pt modelId="{B92F29E3-3751-4A68-BB28-6956C1D6357E}" type="pres">
      <dgm:prSet presAssocID="{3BCB0315-4BA6-44CB-AEDC-CF9C372CA8FA}" presName="sibTrans" presStyleCnt="0"/>
      <dgm:spPr/>
    </dgm:pt>
    <dgm:pt modelId="{C5C465CD-71E3-48B6-9B10-1B31D61DA771}" type="pres">
      <dgm:prSet presAssocID="{FE46526C-46A2-4936-B896-3004A4134FA3}" presName="node" presStyleLbl="node1" presStyleIdx="7" presStyleCnt="12">
        <dgm:presLayoutVars>
          <dgm:bulletEnabled val="1"/>
        </dgm:presLayoutVars>
      </dgm:prSet>
      <dgm:spPr/>
    </dgm:pt>
    <dgm:pt modelId="{B8D6BEED-E947-4CFA-B9FC-D647C9F3FEA4}" type="pres">
      <dgm:prSet presAssocID="{A569F7B1-F891-4227-A0A0-16CF1DF57CDC}" presName="sibTrans" presStyleCnt="0"/>
      <dgm:spPr/>
    </dgm:pt>
    <dgm:pt modelId="{8D14E295-70FF-49D7-AF68-3F2FC33C62EF}" type="pres">
      <dgm:prSet presAssocID="{8344CF2F-2A42-468E-84B4-B84EEF9FF0AE}" presName="node" presStyleLbl="node1" presStyleIdx="8" presStyleCnt="12">
        <dgm:presLayoutVars>
          <dgm:bulletEnabled val="1"/>
        </dgm:presLayoutVars>
      </dgm:prSet>
      <dgm:spPr/>
    </dgm:pt>
    <dgm:pt modelId="{B4A771CC-E200-4A90-B173-58E6AAB0CC74}" type="pres">
      <dgm:prSet presAssocID="{E3FD09F4-B19A-4F1B-9D25-22E804C1F8EB}" presName="sibTrans" presStyleCnt="0"/>
      <dgm:spPr/>
    </dgm:pt>
    <dgm:pt modelId="{1855AAF6-F2E2-4557-9351-02C59967F867}" type="pres">
      <dgm:prSet presAssocID="{4F243A83-2032-4872-B627-119E631CFC71}" presName="node" presStyleLbl="node1" presStyleIdx="9" presStyleCnt="12">
        <dgm:presLayoutVars>
          <dgm:bulletEnabled val="1"/>
        </dgm:presLayoutVars>
      </dgm:prSet>
      <dgm:spPr/>
    </dgm:pt>
    <dgm:pt modelId="{B94E876E-8A28-41C0-8EEF-8B1A435B5ECB}" type="pres">
      <dgm:prSet presAssocID="{0274F079-E671-4337-AD9F-7DCDC616D3EA}" presName="sibTrans" presStyleCnt="0"/>
      <dgm:spPr/>
    </dgm:pt>
    <dgm:pt modelId="{BCD165EC-3610-44D1-9C7B-13977AA2C20A}" type="pres">
      <dgm:prSet presAssocID="{28329F90-778C-4A02-B34C-BDDA61BB1BC8}" presName="node" presStyleLbl="node1" presStyleIdx="10" presStyleCnt="12">
        <dgm:presLayoutVars>
          <dgm:bulletEnabled val="1"/>
        </dgm:presLayoutVars>
      </dgm:prSet>
      <dgm:spPr/>
    </dgm:pt>
    <dgm:pt modelId="{62D2B93E-0E54-40E7-A280-BE9D57A19292}" type="pres">
      <dgm:prSet presAssocID="{6C5ADB0E-CD7B-4465-B457-9A37337EC2C6}" presName="sibTrans" presStyleCnt="0"/>
      <dgm:spPr/>
    </dgm:pt>
    <dgm:pt modelId="{08A5B140-B430-41BC-9AE8-073CC364B895}" type="pres">
      <dgm:prSet presAssocID="{49CE33A3-54E4-4489-871C-52667BE0F63B}" presName="node" presStyleLbl="node1" presStyleIdx="11" presStyleCnt="12">
        <dgm:presLayoutVars>
          <dgm:bulletEnabled val="1"/>
        </dgm:presLayoutVars>
      </dgm:prSet>
      <dgm:spPr/>
    </dgm:pt>
  </dgm:ptLst>
  <dgm:cxnLst>
    <dgm:cxn modelId="{0178F220-E290-4D7B-97AF-7F78D5B114BA}" srcId="{40F63E21-6DAF-416B-9588-400C1E67DFB7}" destId="{62E0E884-F44C-481B-AFB2-832D5DD995A2}" srcOrd="1" destOrd="0" parTransId="{9C5B5F4E-6906-4FF0-ACF1-05D9BF3AA2CF}" sibTransId="{296F2ED6-82FC-4C24-9FFD-3CE348F9D186}"/>
    <dgm:cxn modelId="{5966492E-CE81-407B-9583-0A853CBB7A63}" srcId="{40F63E21-6DAF-416B-9588-400C1E67DFB7}" destId="{B333819A-0995-4FED-9DC8-3F0C0FB97E03}" srcOrd="6" destOrd="0" parTransId="{14E3CE08-EE7B-4076-BE1E-7574584A1A27}" sibTransId="{3BCB0315-4BA6-44CB-AEDC-CF9C372CA8FA}"/>
    <dgm:cxn modelId="{5F8E063D-49DB-4D32-872B-6A5C9ECEEB4B}" type="presOf" srcId="{28329F90-778C-4A02-B34C-BDDA61BB1BC8}" destId="{BCD165EC-3610-44D1-9C7B-13977AA2C20A}" srcOrd="0" destOrd="0" presId="urn:microsoft.com/office/officeart/2005/8/layout/default"/>
    <dgm:cxn modelId="{1935BB3E-D452-4E8D-B578-07A5CA776295}" type="presOf" srcId="{40F63E21-6DAF-416B-9588-400C1E67DFB7}" destId="{637C4E27-5615-4338-8D0F-967412BA89BA}" srcOrd="0" destOrd="0" presId="urn:microsoft.com/office/officeart/2005/8/layout/default"/>
    <dgm:cxn modelId="{84E2174E-3520-4BA5-8196-FB77998D143C}" type="presOf" srcId="{FDAAC580-1848-4F4B-86A1-0C63A5D02F2E}" destId="{849BC88F-C26C-47F3-B8B7-A42EB7ACF672}" srcOrd="0" destOrd="0" presId="urn:microsoft.com/office/officeart/2005/8/layout/default"/>
    <dgm:cxn modelId="{9DE76D52-DBF1-456C-B496-2B85394CFC71}" type="presOf" srcId="{85BBFD13-AC9F-408A-843A-5A72E6C0D300}" destId="{A4937C69-E04D-46C7-8E24-5811E9A9A2DC}" srcOrd="0" destOrd="0" presId="urn:microsoft.com/office/officeart/2005/8/layout/default"/>
    <dgm:cxn modelId="{0F4B9F77-A590-4872-9807-EA39BEF5B238}" type="presOf" srcId="{B333819A-0995-4FED-9DC8-3F0C0FB97E03}" destId="{ADB680BF-B6F4-4C54-9298-FE455A893413}" srcOrd="0" destOrd="0" presId="urn:microsoft.com/office/officeart/2005/8/layout/default"/>
    <dgm:cxn modelId="{6DA71681-22F4-4216-853E-5279B3354C68}" srcId="{40F63E21-6DAF-416B-9588-400C1E67DFB7}" destId="{4F243A83-2032-4872-B627-119E631CFC71}" srcOrd="9" destOrd="0" parTransId="{A66D993D-A3F3-4CF1-8AAA-EFF2B3404256}" sibTransId="{0274F079-E671-4337-AD9F-7DCDC616D3EA}"/>
    <dgm:cxn modelId="{73462081-85CC-48DF-A11F-8F28A786A053}" type="presOf" srcId="{B42ABBCB-E7FC-49DF-9E98-48CF66B1526D}" destId="{C817AC26-D38E-4187-90CF-69C176F7F018}" srcOrd="0" destOrd="0" presId="urn:microsoft.com/office/officeart/2005/8/layout/default"/>
    <dgm:cxn modelId="{B0F93F86-D84E-4004-A390-5F840D39DDC4}" srcId="{40F63E21-6DAF-416B-9588-400C1E67DFB7}" destId="{8344CF2F-2A42-468E-84B4-B84EEF9FF0AE}" srcOrd="8" destOrd="0" parTransId="{D169C3E0-5776-48E8-B0D2-596C26FCC7E1}" sibTransId="{E3FD09F4-B19A-4F1B-9D25-22E804C1F8EB}"/>
    <dgm:cxn modelId="{41DC6387-EF73-4B30-8862-96AB483BF62B}" type="presOf" srcId="{4F243A83-2032-4872-B627-119E631CFC71}" destId="{1855AAF6-F2E2-4557-9351-02C59967F867}" srcOrd="0" destOrd="0" presId="urn:microsoft.com/office/officeart/2005/8/layout/default"/>
    <dgm:cxn modelId="{ECB7F28B-DFC4-46C0-A1CB-D086C48A94D2}" srcId="{40F63E21-6DAF-416B-9588-400C1E67DFB7}" destId="{B42ABBCB-E7FC-49DF-9E98-48CF66B1526D}" srcOrd="5" destOrd="0" parTransId="{E5D38E81-3D1C-4E29-A3B6-11E05A7FEAC8}" sibTransId="{EA23CFA3-3D75-4540-BCEB-93D2ED6AF304}"/>
    <dgm:cxn modelId="{B5CEBD8C-0673-4EAE-9E45-992F92DFCE06}" srcId="{40F63E21-6DAF-416B-9588-400C1E67DFB7}" destId="{DE8EBD78-753F-4327-874F-EF98DD684DA1}" srcOrd="3" destOrd="0" parTransId="{DCF894BD-3021-4DEE-A7EB-1C3ABC3B5551}" sibTransId="{A8AFCF2E-50A1-4208-947A-57E23B03D0AE}"/>
    <dgm:cxn modelId="{D5CE8A8D-B4C7-4CA6-AB44-F70AF6A0798E}" srcId="{40F63E21-6DAF-416B-9588-400C1E67DFB7}" destId="{28329F90-778C-4A02-B34C-BDDA61BB1BC8}" srcOrd="10" destOrd="0" parTransId="{0472194B-B980-4D0C-919F-68453E4447D1}" sibTransId="{6C5ADB0E-CD7B-4465-B457-9A37337EC2C6}"/>
    <dgm:cxn modelId="{BBC361A4-D60C-41D9-B998-F657D431137F}" srcId="{40F63E21-6DAF-416B-9588-400C1E67DFB7}" destId="{85BBFD13-AC9F-408A-843A-5A72E6C0D300}" srcOrd="4" destOrd="0" parTransId="{423DAA37-BB3A-43B2-80EE-85D24697D1FB}" sibTransId="{EB9E53A1-93AB-4648-B7A8-EECAF5E655FD}"/>
    <dgm:cxn modelId="{1EA078A5-DE3E-4C9A-B687-5F3AD5FD9555}" type="presOf" srcId="{ED8A9CE9-AC12-4059-B434-4DAD28E54C4B}" destId="{23E9C58D-67EF-438F-BF39-91BD8E85C8DD}" srcOrd="0" destOrd="0" presId="urn:microsoft.com/office/officeart/2005/8/layout/default"/>
    <dgm:cxn modelId="{4DBF1AAB-96AE-4BA4-A4B7-D5ABDFA97571}" type="presOf" srcId="{8344CF2F-2A42-468E-84B4-B84EEF9FF0AE}" destId="{8D14E295-70FF-49D7-AF68-3F2FC33C62EF}" srcOrd="0" destOrd="0" presId="urn:microsoft.com/office/officeart/2005/8/layout/default"/>
    <dgm:cxn modelId="{B5E5D2B0-3F2A-4194-A8D4-FAE7776D27D9}" srcId="{40F63E21-6DAF-416B-9588-400C1E67DFB7}" destId="{49CE33A3-54E4-4489-871C-52667BE0F63B}" srcOrd="11" destOrd="0" parTransId="{1BF1345F-F703-401B-AA6F-0DEB5ADE74C5}" sibTransId="{239E8241-F0C7-4037-9780-A2046EC6DB38}"/>
    <dgm:cxn modelId="{2503CCC7-89EE-462B-BD85-1C215F36AC69}" type="presOf" srcId="{49CE33A3-54E4-4489-871C-52667BE0F63B}" destId="{08A5B140-B430-41BC-9AE8-073CC364B895}" srcOrd="0" destOrd="0" presId="urn:microsoft.com/office/officeart/2005/8/layout/default"/>
    <dgm:cxn modelId="{0DF339D2-9A1C-4961-AFBC-14773082C6BA}" srcId="{40F63E21-6DAF-416B-9588-400C1E67DFB7}" destId="{FDAAC580-1848-4F4B-86A1-0C63A5D02F2E}" srcOrd="0" destOrd="0" parTransId="{C64F59B9-04AB-401A-8BD9-E0C8DAE587E1}" sibTransId="{FE8587F2-FD6E-4ADD-AFBE-936F084DE72B}"/>
    <dgm:cxn modelId="{6DA159D9-58E8-40B3-9E36-280CF63277B1}" type="presOf" srcId="{DE8EBD78-753F-4327-874F-EF98DD684DA1}" destId="{184081C1-6320-4874-AEB2-3584A3969DED}" srcOrd="0" destOrd="0" presId="urn:microsoft.com/office/officeart/2005/8/layout/default"/>
    <dgm:cxn modelId="{01860ADF-A209-4AAA-BD31-DEE3B68BC753}" srcId="{40F63E21-6DAF-416B-9588-400C1E67DFB7}" destId="{FE46526C-46A2-4936-B896-3004A4134FA3}" srcOrd="7" destOrd="0" parTransId="{24196650-44B8-4BFC-8930-0D8DA758E282}" sibTransId="{A569F7B1-F891-4227-A0A0-16CF1DF57CDC}"/>
    <dgm:cxn modelId="{F6BC15E5-92E0-4893-96FD-ADD8DCD7E01D}" srcId="{40F63E21-6DAF-416B-9588-400C1E67DFB7}" destId="{ED8A9CE9-AC12-4059-B434-4DAD28E54C4B}" srcOrd="2" destOrd="0" parTransId="{7A6A16D1-C68D-4FCE-B308-22F860F54D0A}" sibTransId="{B8EEFC6D-D36D-4243-A3D9-83E29F693CC8}"/>
    <dgm:cxn modelId="{079C5BEE-533E-4E7B-9F97-F72F342EE234}" type="presOf" srcId="{62E0E884-F44C-481B-AFB2-832D5DD995A2}" destId="{A54B10A6-8941-4479-9397-B8800D33BDF4}" srcOrd="0" destOrd="0" presId="urn:microsoft.com/office/officeart/2005/8/layout/default"/>
    <dgm:cxn modelId="{E8A600F3-E51F-4CA1-9447-3B5007B555AF}" type="presOf" srcId="{FE46526C-46A2-4936-B896-3004A4134FA3}" destId="{C5C465CD-71E3-48B6-9B10-1B31D61DA771}" srcOrd="0" destOrd="0" presId="urn:microsoft.com/office/officeart/2005/8/layout/default"/>
    <dgm:cxn modelId="{3729548E-12C6-4582-8487-A741F6CF6EE2}" type="presParOf" srcId="{637C4E27-5615-4338-8D0F-967412BA89BA}" destId="{849BC88F-C26C-47F3-B8B7-A42EB7ACF672}" srcOrd="0" destOrd="0" presId="urn:microsoft.com/office/officeart/2005/8/layout/default"/>
    <dgm:cxn modelId="{DC742CB6-E67C-4A42-999B-FA753C01A34A}" type="presParOf" srcId="{637C4E27-5615-4338-8D0F-967412BA89BA}" destId="{06CF522F-914B-4B9F-86C8-396C936856B0}" srcOrd="1" destOrd="0" presId="urn:microsoft.com/office/officeart/2005/8/layout/default"/>
    <dgm:cxn modelId="{9964AC6E-1F63-4F09-B48E-97637FC9DB00}" type="presParOf" srcId="{637C4E27-5615-4338-8D0F-967412BA89BA}" destId="{A54B10A6-8941-4479-9397-B8800D33BDF4}" srcOrd="2" destOrd="0" presId="urn:microsoft.com/office/officeart/2005/8/layout/default"/>
    <dgm:cxn modelId="{0D2EE298-20B5-4A5C-B788-AF0992615894}" type="presParOf" srcId="{637C4E27-5615-4338-8D0F-967412BA89BA}" destId="{123D97BC-72EB-4A0A-A535-20651196752F}" srcOrd="3" destOrd="0" presId="urn:microsoft.com/office/officeart/2005/8/layout/default"/>
    <dgm:cxn modelId="{94D182CE-12E4-4F79-9696-006B5BB34575}" type="presParOf" srcId="{637C4E27-5615-4338-8D0F-967412BA89BA}" destId="{23E9C58D-67EF-438F-BF39-91BD8E85C8DD}" srcOrd="4" destOrd="0" presId="urn:microsoft.com/office/officeart/2005/8/layout/default"/>
    <dgm:cxn modelId="{414A9CA7-E5D9-4BEE-B3DD-693C9F0637B0}" type="presParOf" srcId="{637C4E27-5615-4338-8D0F-967412BA89BA}" destId="{F7D7756F-7694-4BAE-9917-9502F6C5E5B6}" srcOrd="5" destOrd="0" presId="urn:microsoft.com/office/officeart/2005/8/layout/default"/>
    <dgm:cxn modelId="{51A64B85-F86A-4DDB-B675-2E57F8BB62E7}" type="presParOf" srcId="{637C4E27-5615-4338-8D0F-967412BA89BA}" destId="{184081C1-6320-4874-AEB2-3584A3969DED}" srcOrd="6" destOrd="0" presId="urn:microsoft.com/office/officeart/2005/8/layout/default"/>
    <dgm:cxn modelId="{A1921798-E5DB-4A74-A324-E97A6363233C}" type="presParOf" srcId="{637C4E27-5615-4338-8D0F-967412BA89BA}" destId="{3F99E7B5-293F-477D-B2DC-6018AEEA01F1}" srcOrd="7" destOrd="0" presId="urn:microsoft.com/office/officeart/2005/8/layout/default"/>
    <dgm:cxn modelId="{A1ECDC31-66E0-4F38-B85E-855268211710}" type="presParOf" srcId="{637C4E27-5615-4338-8D0F-967412BA89BA}" destId="{A4937C69-E04D-46C7-8E24-5811E9A9A2DC}" srcOrd="8" destOrd="0" presId="urn:microsoft.com/office/officeart/2005/8/layout/default"/>
    <dgm:cxn modelId="{423666BF-ED0B-4C8E-8DC0-1A3A630D397A}" type="presParOf" srcId="{637C4E27-5615-4338-8D0F-967412BA89BA}" destId="{827A6538-4708-4F96-BC80-E4A334EBD8C8}" srcOrd="9" destOrd="0" presId="urn:microsoft.com/office/officeart/2005/8/layout/default"/>
    <dgm:cxn modelId="{1BEE281B-5125-4BA8-96E9-6D1639859B8E}" type="presParOf" srcId="{637C4E27-5615-4338-8D0F-967412BA89BA}" destId="{C817AC26-D38E-4187-90CF-69C176F7F018}" srcOrd="10" destOrd="0" presId="urn:microsoft.com/office/officeart/2005/8/layout/default"/>
    <dgm:cxn modelId="{8B49BAE2-D9EB-469C-A826-AD8456A20726}" type="presParOf" srcId="{637C4E27-5615-4338-8D0F-967412BA89BA}" destId="{288691DF-9A2E-49A8-8301-F1B523B6D94A}" srcOrd="11" destOrd="0" presId="urn:microsoft.com/office/officeart/2005/8/layout/default"/>
    <dgm:cxn modelId="{D6B3774B-3CEC-4CB3-B835-15AE2FAD7F1D}" type="presParOf" srcId="{637C4E27-5615-4338-8D0F-967412BA89BA}" destId="{ADB680BF-B6F4-4C54-9298-FE455A893413}" srcOrd="12" destOrd="0" presId="urn:microsoft.com/office/officeart/2005/8/layout/default"/>
    <dgm:cxn modelId="{09FEACDA-58F4-4288-8A9F-7EC0B18CCEC1}" type="presParOf" srcId="{637C4E27-5615-4338-8D0F-967412BA89BA}" destId="{B92F29E3-3751-4A68-BB28-6956C1D6357E}" srcOrd="13" destOrd="0" presId="urn:microsoft.com/office/officeart/2005/8/layout/default"/>
    <dgm:cxn modelId="{562B1616-F397-4EE0-87B9-13FC0BCAD389}" type="presParOf" srcId="{637C4E27-5615-4338-8D0F-967412BA89BA}" destId="{C5C465CD-71E3-48B6-9B10-1B31D61DA771}" srcOrd="14" destOrd="0" presId="urn:microsoft.com/office/officeart/2005/8/layout/default"/>
    <dgm:cxn modelId="{8B05B3CD-3D53-47A3-8A72-ABD8D3ED23B3}" type="presParOf" srcId="{637C4E27-5615-4338-8D0F-967412BA89BA}" destId="{B8D6BEED-E947-4CFA-B9FC-D647C9F3FEA4}" srcOrd="15" destOrd="0" presId="urn:microsoft.com/office/officeart/2005/8/layout/default"/>
    <dgm:cxn modelId="{B90DFC56-5CEB-4C47-90E4-C668B2DF484A}" type="presParOf" srcId="{637C4E27-5615-4338-8D0F-967412BA89BA}" destId="{8D14E295-70FF-49D7-AF68-3F2FC33C62EF}" srcOrd="16" destOrd="0" presId="urn:microsoft.com/office/officeart/2005/8/layout/default"/>
    <dgm:cxn modelId="{19999ACA-8119-47BB-8110-EAED0ABFA410}" type="presParOf" srcId="{637C4E27-5615-4338-8D0F-967412BA89BA}" destId="{B4A771CC-E200-4A90-B173-58E6AAB0CC74}" srcOrd="17" destOrd="0" presId="urn:microsoft.com/office/officeart/2005/8/layout/default"/>
    <dgm:cxn modelId="{8A4281E5-2E4E-4858-866D-87363E413EC4}" type="presParOf" srcId="{637C4E27-5615-4338-8D0F-967412BA89BA}" destId="{1855AAF6-F2E2-4557-9351-02C59967F867}" srcOrd="18" destOrd="0" presId="urn:microsoft.com/office/officeart/2005/8/layout/default"/>
    <dgm:cxn modelId="{329F1DB4-C871-489F-A990-779F988279BC}" type="presParOf" srcId="{637C4E27-5615-4338-8D0F-967412BA89BA}" destId="{B94E876E-8A28-41C0-8EEF-8B1A435B5ECB}" srcOrd="19" destOrd="0" presId="urn:microsoft.com/office/officeart/2005/8/layout/default"/>
    <dgm:cxn modelId="{8724BDE1-FDCB-45D1-A686-FDCBE5092B96}" type="presParOf" srcId="{637C4E27-5615-4338-8D0F-967412BA89BA}" destId="{BCD165EC-3610-44D1-9C7B-13977AA2C20A}" srcOrd="20" destOrd="0" presId="urn:microsoft.com/office/officeart/2005/8/layout/default"/>
    <dgm:cxn modelId="{51179583-03C1-4EDA-905E-0BE930C2302D}" type="presParOf" srcId="{637C4E27-5615-4338-8D0F-967412BA89BA}" destId="{62D2B93E-0E54-40E7-A280-BE9D57A19292}" srcOrd="21" destOrd="0" presId="urn:microsoft.com/office/officeart/2005/8/layout/default"/>
    <dgm:cxn modelId="{D7D79174-7E5D-4615-AB27-D806EF8094AD}" type="presParOf" srcId="{637C4E27-5615-4338-8D0F-967412BA89BA}" destId="{08A5B140-B430-41BC-9AE8-073CC364B895}"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D3FB-47BB-4CF7-9E93-1586A69D8C28}">
      <dsp:nvSpPr>
        <dsp:cNvPr id="0" name=""/>
        <dsp:cNvSpPr/>
      </dsp:nvSpPr>
      <dsp:spPr>
        <a:xfrm>
          <a:off x="0" y="186006"/>
          <a:ext cx="10681940" cy="13525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B7AD7-A528-4C15-8D66-B4EFCE942404}">
      <dsp:nvSpPr>
        <dsp:cNvPr id="0" name=""/>
        <dsp:cNvSpPr/>
      </dsp:nvSpPr>
      <dsp:spPr>
        <a:xfrm>
          <a:off x="409135" y="490321"/>
          <a:ext cx="744610" cy="743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51933-CCA7-419C-87BF-5D6EC2CB4FEA}">
      <dsp:nvSpPr>
        <dsp:cNvPr id="0" name=""/>
        <dsp:cNvSpPr/>
      </dsp:nvSpPr>
      <dsp:spPr>
        <a:xfrm>
          <a:off x="1562881" y="186006"/>
          <a:ext cx="8978644" cy="160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0" tIns="169980" rIns="169980" bIns="169980"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latin typeface="Calibri" panose="020F0502020204030204" pitchFamily="34" charset="0"/>
              <a:cs typeface="Calibri" panose="020F0502020204030204" pitchFamily="34" charset="0"/>
            </a:rPr>
            <a:t>Compliments and best wishes to all Stakeholders for 2024!</a:t>
          </a:r>
          <a:endParaRPr lang="en-US" sz="2400" kern="1200" dirty="0">
            <a:latin typeface="Calibri" panose="020F0502020204030204" pitchFamily="34" charset="0"/>
            <a:cs typeface="Calibri" panose="020F0502020204030204" pitchFamily="34" charset="0"/>
          </a:endParaRPr>
        </a:p>
      </dsp:txBody>
      <dsp:txXfrm>
        <a:off x="1562881" y="186006"/>
        <a:ext cx="8978644" cy="1606111"/>
      </dsp:txXfrm>
    </dsp:sp>
    <dsp:sp modelId="{6D2A9FAB-B594-4074-87E5-3B0539A7F0A4}">
      <dsp:nvSpPr>
        <dsp:cNvPr id="0" name=""/>
        <dsp:cNvSpPr/>
      </dsp:nvSpPr>
      <dsp:spPr>
        <a:xfrm>
          <a:off x="0" y="2193644"/>
          <a:ext cx="10681940" cy="1352514"/>
        </a:xfrm>
        <a:prstGeom prst="roundRect">
          <a:avLst>
            <a:gd name="adj" fmla="val 10000"/>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dsp:style>
    </dsp:sp>
    <dsp:sp modelId="{5F255645-9CAC-4EFF-A710-D394488A6C5B}">
      <dsp:nvSpPr>
        <dsp:cNvPr id="0" name=""/>
        <dsp:cNvSpPr/>
      </dsp:nvSpPr>
      <dsp:spPr>
        <a:xfrm>
          <a:off x="409135" y="2497960"/>
          <a:ext cx="744610" cy="743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E8585B-5B4F-4069-805A-E16D394AF7F5}">
      <dsp:nvSpPr>
        <dsp:cNvPr id="0" name=""/>
        <dsp:cNvSpPr/>
      </dsp:nvSpPr>
      <dsp:spPr>
        <a:xfrm>
          <a:off x="1562881" y="2193644"/>
          <a:ext cx="8978644" cy="160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0" tIns="169980" rIns="169980" bIns="169980"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latin typeface="Calibri" panose="020F0502020204030204" pitchFamily="34" charset="0"/>
              <a:cs typeface="Calibri" panose="020F0502020204030204" pitchFamily="34" charset="0"/>
            </a:rPr>
            <a:t>I wish all Stakeholders a healthy, safe and productive year and extend a warm welcome to all our stakeholders to the FP&amp;M SETA MG and DG funding window workshops for the 2024/25 financial year</a:t>
          </a:r>
          <a:endParaRPr lang="en-US" sz="2400" kern="1200" dirty="0">
            <a:latin typeface="Calibri" panose="020F0502020204030204" pitchFamily="34" charset="0"/>
            <a:cs typeface="Calibri" panose="020F0502020204030204" pitchFamily="34" charset="0"/>
          </a:endParaRPr>
        </a:p>
      </dsp:txBody>
      <dsp:txXfrm>
        <a:off x="1562881" y="2193644"/>
        <a:ext cx="8978644" cy="1606111"/>
      </dsp:txXfrm>
    </dsp:sp>
    <dsp:sp modelId="{13F0FD56-B75D-4786-B384-AE2B9E3C4A40}">
      <dsp:nvSpPr>
        <dsp:cNvPr id="0" name=""/>
        <dsp:cNvSpPr/>
      </dsp:nvSpPr>
      <dsp:spPr>
        <a:xfrm>
          <a:off x="0" y="4201283"/>
          <a:ext cx="10681940" cy="19069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8A076-5879-4C46-954D-017E82FF7531}">
      <dsp:nvSpPr>
        <dsp:cNvPr id="0" name=""/>
        <dsp:cNvSpPr/>
      </dsp:nvSpPr>
      <dsp:spPr>
        <a:xfrm>
          <a:off x="409135" y="4782824"/>
          <a:ext cx="744610" cy="743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3EC5A0-5873-45C8-9E16-1C455BC0145C}">
      <dsp:nvSpPr>
        <dsp:cNvPr id="0" name=""/>
        <dsp:cNvSpPr/>
      </dsp:nvSpPr>
      <dsp:spPr>
        <a:xfrm>
          <a:off x="1562881" y="4478508"/>
          <a:ext cx="8978644" cy="160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0" tIns="169980" rIns="169980" bIns="169980" numCol="1" spcCol="1270" anchor="ctr" anchorCtr="0">
          <a:noAutofit/>
        </a:bodyPr>
        <a:lstStyle/>
        <a:p>
          <a:pPr marL="0" lvl="0" indent="0" algn="l" defTabSz="1066800">
            <a:lnSpc>
              <a:spcPct val="100000"/>
            </a:lnSpc>
            <a:spcBef>
              <a:spcPct val="0"/>
            </a:spcBef>
            <a:spcAft>
              <a:spcPct val="35000"/>
            </a:spcAft>
            <a:buNone/>
          </a:pPr>
          <a:r>
            <a:rPr lang="en-US" sz="2400" b="1" i="0" kern="1200" baseline="0" dirty="0">
              <a:latin typeface="Calibri" panose="020F0502020204030204" pitchFamily="34" charset="0"/>
              <a:cs typeface="Calibri" panose="020F0502020204030204" pitchFamily="34" charset="0"/>
            </a:rPr>
            <a:t>Opening of FP&amp;M SETA Offices: </a:t>
          </a:r>
          <a:r>
            <a:rPr lang="en-US" sz="2400" b="0" i="0" kern="1200" baseline="0" dirty="0">
              <a:latin typeface="Calibri" panose="020F0502020204030204" pitchFamily="34" charset="0"/>
              <a:cs typeface="Calibri" panose="020F0502020204030204" pitchFamily="34" charset="0"/>
            </a:rPr>
            <a:t>FP&amp;M SETA resumed its business operations on 02nd January 2024.  The FP&amp;M SETA employees will continue to provide services  on a rotational basis to stakeholders working both from the offices and remotely from home</a:t>
          </a:r>
          <a:endParaRPr lang="en-US" sz="2400" kern="1200" dirty="0">
            <a:latin typeface="Calibri" panose="020F0502020204030204" pitchFamily="34" charset="0"/>
            <a:cs typeface="Calibri" panose="020F0502020204030204" pitchFamily="34" charset="0"/>
          </a:endParaRPr>
        </a:p>
      </dsp:txBody>
      <dsp:txXfrm>
        <a:off x="1562881" y="4478508"/>
        <a:ext cx="8978644" cy="1606111"/>
      </dsp:txXfrm>
    </dsp:sp>
    <dsp:sp modelId="{08161436-590D-4872-B0AA-601F1745A558}">
      <dsp:nvSpPr>
        <dsp:cNvPr id="0" name=""/>
        <dsp:cNvSpPr/>
      </dsp:nvSpPr>
      <dsp:spPr>
        <a:xfrm>
          <a:off x="0" y="6509775"/>
          <a:ext cx="10681940" cy="1352514"/>
        </a:xfrm>
        <a:prstGeom prst="roundRect">
          <a:avLst>
            <a:gd name="adj" fmla="val 10000"/>
          </a:avLst>
        </a:prstGeom>
        <a:solidFill>
          <a:schemeClr val="tx2">
            <a:lumMod val="10000"/>
            <a:lumOff val="90000"/>
          </a:schemeClr>
        </a:solidFill>
        <a:ln>
          <a:noFill/>
        </a:ln>
        <a:effectLst/>
      </dsp:spPr>
      <dsp:style>
        <a:lnRef idx="0">
          <a:scrgbClr r="0" g="0" b="0"/>
        </a:lnRef>
        <a:fillRef idx="1">
          <a:scrgbClr r="0" g="0" b="0"/>
        </a:fillRef>
        <a:effectRef idx="0">
          <a:scrgbClr r="0" g="0" b="0"/>
        </a:effectRef>
        <a:fontRef idx="minor"/>
      </dsp:style>
    </dsp:sp>
    <dsp:sp modelId="{400E51F5-6B65-4F86-9A49-AD48510651F8}">
      <dsp:nvSpPr>
        <dsp:cNvPr id="0" name=""/>
        <dsp:cNvSpPr/>
      </dsp:nvSpPr>
      <dsp:spPr>
        <a:xfrm>
          <a:off x="409135" y="6814091"/>
          <a:ext cx="744610" cy="7438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93C3D0-4CBC-4088-A463-A10AF62FB71D}">
      <dsp:nvSpPr>
        <dsp:cNvPr id="0" name=""/>
        <dsp:cNvSpPr/>
      </dsp:nvSpPr>
      <dsp:spPr>
        <a:xfrm>
          <a:off x="1562881" y="6509775"/>
          <a:ext cx="8978644" cy="1606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980" tIns="169980" rIns="169980" bIns="169980" numCol="1" spcCol="1270" anchor="ctr" anchorCtr="0">
          <a:noAutofit/>
        </a:bodyPr>
        <a:lstStyle/>
        <a:p>
          <a:pPr marL="0" lvl="0" indent="0" algn="l" defTabSz="1066800">
            <a:lnSpc>
              <a:spcPct val="100000"/>
            </a:lnSpc>
            <a:spcBef>
              <a:spcPct val="0"/>
            </a:spcBef>
            <a:spcAft>
              <a:spcPct val="35000"/>
            </a:spcAft>
            <a:buNone/>
          </a:pPr>
          <a:r>
            <a:rPr lang="en-US" sz="2400" b="0" i="0" kern="1200" baseline="0">
              <a:latin typeface="Calibri" panose="020F0502020204030204" pitchFamily="34" charset="0"/>
              <a:cs typeface="Calibri" panose="020F0502020204030204" pitchFamily="34" charset="0"/>
            </a:rPr>
            <a:t>Management and Staff are continuously working to address challenges, including processes and systems challenges, as quickly and efficiently as possible</a:t>
          </a:r>
          <a:endParaRPr lang="en-US" sz="2400" kern="1200">
            <a:latin typeface="Calibri" panose="020F0502020204030204" pitchFamily="34" charset="0"/>
            <a:cs typeface="Calibri" panose="020F0502020204030204" pitchFamily="34" charset="0"/>
          </a:endParaRPr>
        </a:p>
      </dsp:txBody>
      <dsp:txXfrm>
        <a:off x="1562881" y="6509775"/>
        <a:ext cx="8978644" cy="1606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6BF92-A0B1-4DC8-8781-9D78D63B4F53}">
      <dsp:nvSpPr>
        <dsp:cNvPr id="0" name=""/>
        <dsp:cNvSpPr/>
      </dsp:nvSpPr>
      <dsp:spPr>
        <a:xfrm>
          <a:off x="415526" y="455208"/>
          <a:ext cx="1253062" cy="125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CAB5F3-5F6A-495E-B3B4-0353B775BD18}">
      <dsp:nvSpPr>
        <dsp:cNvPr id="0" name=""/>
        <dsp:cNvSpPr/>
      </dsp:nvSpPr>
      <dsp:spPr>
        <a:xfrm>
          <a:off x="682572" y="722254"/>
          <a:ext cx="718970" cy="718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0A0D5-EDF3-404E-8C49-3D19B2A86C04}">
      <dsp:nvSpPr>
        <dsp:cNvPr id="0" name=""/>
        <dsp:cNvSpPr/>
      </dsp:nvSpPr>
      <dsp:spPr>
        <a:xfrm>
          <a:off x="14957" y="2098568"/>
          <a:ext cx="2054200" cy="6340691"/>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r>
            <a:rPr lang="en-US" sz="2400" kern="1200" cap="none" dirty="0"/>
            <a:t>The SETA is fully committed to transforming our business operations from manual processes to new digital technologies in order to </a:t>
          </a:r>
          <a:r>
            <a:rPr lang="en-US" sz="2400" kern="1200" cap="none" dirty="0" err="1"/>
            <a:t>optimise</a:t>
          </a:r>
          <a:r>
            <a:rPr lang="en-US" sz="2400" kern="1200" cap="none" dirty="0"/>
            <a:t> our service offerings</a:t>
          </a:r>
        </a:p>
      </dsp:txBody>
      <dsp:txXfrm>
        <a:off x="14957" y="2098568"/>
        <a:ext cx="2054200" cy="6340691"/>
      </dsp:txXfrm>
    </dsp:sp>
    <dsp:sp modelId="{90A2D132-64CB-489F-8EA0-AA9EC97633D1}">
      <dsp:nvSpPr>
        <dsp:cNvPr id="0" name=""/>
        <dsp:cNvSpPr/>
      </dsp:nvSpPr>
      <dsp:spPr>
        <a:xfrm>
          <a:off x="2829212" y="455208"/>
          <a:ext cx="1253062" cy="125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2DA914-E42F-4489-B823-C477EEB734F9}">
      <dsp:nvSpPr>
        <dsp:cNvPr id="0" name=""/>
        <dsp:cNvSpPr/>
      </dsp:nvSpPr>
      <dsp:spPr>
        <a:xfrm>
          <a:off x="3096259" y="722254"/>
          <a:ext cx="718970" cy="718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BFB11-FEB3-4B63-A553-FA1BF1B5EE3A}">
      <dsp:nvSpPr>
        <dsp:cNvPr id="0" name=""/>
        <dsp:cNvSpPr/>
      </dsp:nvSpPr>
      <dsp:spPr>
        <a:xfrm>
          <a:off x="2428643" y="2098568"/>
          <a:ext cx="2054200" cy="6340691"/>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cap="none" dirty="0"/>
            <a:t>My management team will take you through the MG/DG online systems, regulations, compliance requirements, criteria and supporting documentation required for mandatory and discretionary grant applications</a:t>
          </a:r>
        </a:p>
      </dsp:txBody>
      <dsp:txXfrm>
        <a:off x="2428643" y="2098568"/>
        <a:ext cx="2054200" cy="6340691"/>
      </dsp:txXfrm>
    </dsp:sp>
    <dsp:sp modelId="{D8455A7B-5D33-4846-A3EB-1BC6E39938D0}">
      <dsp:nvSpPr>
        <dsp:cNvPr id="0" name=""/>
        <dsp:cNvSpPr/>
      </dsp:nvSpPr>
      <dsp:spPr>
        <a:xfrm>
          <a:off x="5242899" y="455208"/>
          <a:ext cx="1253062" cy="125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4CDAE-92A9-48B5-A52A-BFB3BE95341E}">
      <dsp:nvSpPr>
        <dsp:cNvPr id="0" name=""/>
        <dsp:cNvSpPr/>
      </dsp:nvSpPr>
      <dsp:spPr>
        <a:xfrm>
          <a:off x="5509945" y="722254"/>
          <a:ext cx="718970" cy="718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55C6A1-1119-4321-A08B-62D9C446E93E}">
      <dsp:nvSpPr>
        <dsp:cNvPr id="0" name=""/>
        <dsp:cNvSpPr/>
      </dsp:nvSpPr>
      <dsp:spPr>
        <a:xfrm>
          <a:off x="4842329" y="2098568"/>
          <a:ext cx="2054200" cy="6340691"/>
        </a:xfrm>
        <a:prstGeom prst="rect">
          <a:avLst/>
        </a:prstGeom>
        <a:solidFill>
          <a:schemeClr val="tx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r>
            <a:rPr lang="en-US" sz="2400" kern="1200" cap="none" dirty="0"/>
            <a:t>The Career Portal and </a:t>
          </a:r>
        </a:p>
        <a:p>
          <a:pPr marL="0" lvl="0" indent="0" algn="ctr" defTabSz="1066800">
            <a:lnSpc>
              <a:spcPct val="100000"/>
            </a:lnSpc>
            <a:spcBef>
              <a:spcPct val="0"/>
            </a:spcBef>
            <a:spcAft>
              <a:spcPct val="35000"/>
            </a:spcAft>
            <a:buNone/>
            <a:defRPr cap="all"/>
          </a:pPr>
          <a:r>
            <a:rPr lang="en-US" sz="2400" kern="1200" cap="none" dirty="0"/>
            <a:t>E-qualification system will be covered in the  workshop</a:t>
          </a:r>
        </a:p>
      </dsp:txBody>
      <dsp:txXfrm>
        <a:off x="4842329" y="2098568"/>
        <a:ext cx="2054200" cy="6340691"/>
      </dsp:txXfrm>
    </dsp:sp>
    <dsp:sp modelId="{F3BCFE2B-0672-495F-AD02-0136E4E41623}">
      <dsp:nvSpPr>
        <dsp:cNvPr id="0" name=""/>
        <dsp:cNvSpPr/>
      </dsp:nvSpPr>
      <dsp:spPr>
        <a:xfrm>
          <a:off x="7961212" y="455208"/>
          <a:ext cx="1253062" cy="1253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C87CB0-5136-4E28-AEEB-884020456CBE}">
      <dsp:nvSpPr>
        <dsp:cNvPr id="0" name=""/>
        <dsp:cNvSpPr/>
      </dsp:nvSpPr>
      <dsp:spPr>
        <a:xfrm>
          <a:off x="8228258" y="722254"/>
          <a:ext cx="718970" cy="718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FEFBD-AE09-4FF6-A5DB-77EA9176874F}">
      <dsp:nvSpPr>
        <dsp:cNvPr id="0" name=""/>
        <dsp:cNvSpPr/>
      </dsp:nvSpPr>
      <dsp:spPr>
        <a:xfrm>
          <a:off x="7256015" y="2098568"/>
          <a:ext cx="2663456" cy="6340691"/>
        </a:xfrm>
        <a:prstGeom prst="rect">
          <a:avLst/>
        </a:prstGeom>
        <a:solidFill>
          <a:schemeClr val="tx2">
            <a:lumMod val="10000"/>
            <a:lumOff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cap="none" dirty="0"/>
        </a:p>
        <a:p>
          <a:pPr marL="0" lvl="0" indent="0" algn="ctr" defTabSz="1066800">
            <a:lnSpc>
              <a:spcPct val="100000"/>
            </a:lnSpc>
            <a:spcBef>
              <a:spcPct val="0"/>
            </a:spcBef>
            <a:spcAft>
              <a:spcPct val="35000"/>
            </a:spcAft>
            <a:buNone/>
            <a:defRPr cap="all"/>
          </a:pPr>
          <a:r>
            <a:rPr lang="en-US" sz="2400" kern="1200" cap="none" dirty="0"/>
            <a:t>I wish you the best of luck in your MG/DG applications for 2024/25 – we are working with A very constrained budget and definitely not in A position to satisfy all our stakeholder’s expectations</a:t>
          </a:r>
        </a:p>
      </dsp:txBody>
      <dsp:txXfrm>
        <a:off x="7256015" y="2098568"/>
        <a:ext cx="2663456" cy="6340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00637-961B-420B-851D-54C6C4458FD4}">
      <dsp:nvSpPr>
        <dsp:cNvPr id="0" name=""/>
        <dsp:cNvSpPr/>
      </dsp:nvSpPr>
      <dsp:spPr>
        <a:xfrm>
          <a:off x="0" y="1100"/>
          <a:ext cx="10259099" cy="25743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380BB-DC88-4077-9CEC-87B9E3439E58}">
      <dsp:nvSpPr>
        <dsp:cNvPr id="0" name=""/>
        <dsp:cNvSpPr/>
      </dsp:nvSpPr>
      <dsp:spPr>
        <a:xfrm>
          <a:off x="778746" y="580333"/>
          <a:ext cx="1415903" cy="1415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58911-5DAC-483C-B2C0-D64849EF41F9}">
      <dsp:nvSpPr>
        <dsp:cNvPr id="0" name=""/>
        <dsp:cNvSpPr/>
      </dsp:nvSpPr>
      <dsp:spPr>
        <a:xfrm>
          <a:off x="2973396" y="1100"/>
          <a:ext cx="7285702" cy="257436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2454" tIns="272454" rIns="272454" bIns="272454" numCol="1" spcCol="1270" anchor="ctr" anchorCtr="0">
          <a:noAutofit/>
        </a:bodyPr>
        <a:lstStyle/>
        <a:p>
          <a:pPr marL="0" lvl="0" indent="0" algn="l" defTabSz="1066800">
            <a:lnSpc>
              <a:spcPct val="100000"/>
            </a:lnSpc>
            <a:spcBef>
              <a:spcPct val="0"/>
            </a:spcBef>
            <a:spcAft>
              <a:spcPct val="35000"/>
            </a:spcAft>
            <a:buNone/>
          </a:pPr>
          <a:r>
            <a:rPr lang="en-ZA" sz="2400" kern="1200" cap="none" dirty="0"/>
            <a:t>I urge all companies to ensure that they are making a WSP/ATR submission as </a:t>
          </a:r>
          <a:r>
            <a:rPr lang="en-ZA" sz="2400" kern="1200" cap="none" dirty="0" err="1"/>
            <a:t>eay</a:t>
          </a:r>
          <a:r>
            <a:rPr lang="en-ZA" sz="2400" kern="1200" cap="none" dirty="0"/>
            <a:t> as possible.</a:t>
          </a:r>
          <a:endParaRPr lang="en-US" sz="2400" kern="1200" cap="none" dirty="0"/>
        </a:p>
      </dsp:txBody>
      <dsp:txXfrm>
        <a:off x="2973396" y="1100"/>
        <a:ext cx="7285702" cy="2574369"/>
      </dsp:txXfrm>
    </dsp:sp>
    <dsp:sp modelId="{B00C8458-34AE-4E90-80B1-5BE3C6071F4F}">
      <dsp:nvSpPr>
        <dsp:cNvPr id="0" name=""/>
        <dsp:cNvSpPr/>
      </dsp:nvSpPr>
      <dsp:spPr>
        <a:xfrm>
          <a:off x="0" y="3219061"/>
          <a:ext cx="10259099" cy="25743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FA734-8ED6-481E-AB9D-AD6EC70F800E}">
      <dsp:nvSpPr>
        <dsp:cNvPr id="0" name=""/>
        <dsp:cNvSpPr/>
      </dsp:nvSpPr>
      <dsp:spPr>
        <a:xfrm>
          <a:off x="778746" y="3798294"/>
          <a:ext cx="1415903" cy="1415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5E975-53D6-446E-B11A-A69DAD265657}">
      <dsp:nvSpPr>
        <dsp:cNvPr id="0" name=""/>
        <dsp:cNvSpPr/>
      </dsp:nvSpPr>
      <dsp:spPr>
        <a:xfrm>
          <a:off x="2973396" y="3219061"/>
          <a:ext cx="7285702" cy="2574369"/>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2454" tIns="272454" rIns="272454" bIns="272454" numCol="1" spcCol="1270" anchor="ctr" anchorCtr="0">
          <a:noAutofit/>
        </a:bodyPr>
        <a:lstStyle/>
        <a:p>
          <a:pPr marL="0" lvl="0" indent="0" algn="l" defTabSz="1066800">
            <a:lnSpc>
              <a:spcPct val="100000"/>
            </a:lnSpc>
            <a:spcBef>
              <a:spcPct val="0"/>
            </a:spcBef>
            <a:spcAft>
              <a:spcPct val="35000"/>
            </a:spcAft>
            <a:buNone/>
          </a:pPr>
          <a:r>
            <a:rPr lang="en-ZA" sz="2400" kern="1200" cap="none"/>
            <a:t>Given the challenges we are experiencing with loadshedding, I urge all companies to start early loading information on the system and not wait until the due date in order to avoid the impact of the electricity crisis</a:t>
          </a:r>
          <a:endParaRPr lang="en-US" sz="2400" kern="1200" cap="none"/>
        </a:p>
      </dsp:txBody>
      <dsp:txXfrm>
        <a:off x="2973396" y="3219061"/>
        <a:ext cx="7285702" cy="2574369"/>
      </dsp:txXfrm>
    </dsp:sp>
    <dsp:sp modelId="{AF8BE3A2-62C9-4A7A-83ED-D445359B9797}">
      <dsp:nvSpPr>
        <dsp:cNvPr id="0" name=""/>
        <dsp:cNvSpPr/>
      </dsp:nvSpPr>
      <dsp:spPr>
        <a:xfrm>
          <a:off x="0" y="6437023"/>
          <a:ext cx="10259099" cy="25743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E6A778-9648-478F-A005-ECE7EFC356CE}">
      <dsp:nvSpPr>
        <dsp:cNvPr id="0" name=""/>
        <dsp:cNvSpPr/>
      </dsp:nvSpPr>
      <dsp:spPr>
        <a:xfrm>
          <a:off x="778746" y="7016256"/>
          <a:ext cx="1415903" cy="1415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A4FED-537B-4472-B150-CD0DBF544A2C}">
      <dsp:nvSpPr>
        <dsp:cNvPr id="0" name=""/>
        <dsp:cNvSpPr/>
      </dsp:nvSpPr>
      <dsp:spPr>
        <a:xfrm>
          <a:off x="2973396" y="6437023"/>
          <a:ext cx="7285702" cy="2574369"/>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72454" tIns="272454" rIns="272454" bIns="272454" numCol="1" spcCol="1270" anchor="ctr" anchorCtr="0">
          <a:noAutofit/>
        </a:bodyPr>
        <a:lstStyle/>
        <a:p>
          <a:pPr marL="0" lvl="0" indent="0" algn="l" defTabSz="1066800">
            <a:lnSpc>
              <a:spcPct val="100000"/>
            </a:lnSpc>
            <a:spcBef>
              <a:spcPct val="0"/>
            </a:spcBef>
            <a:spcAft>
              <a:spcPct val="35000"/>
            </a:spcAft>
            <a:buNone/>
          </a:pPr>
          <a:endParaRPr lang="en-ZA" sz="2400" kern="1200" cap="none" dirty="0"/>
        </a:p>
        <a:p>
          <a:pPr marL="0" lvl="0" indent="0" algn="l" defTabSz="1066800">
            <a:lnSpc>
              <a:spcPct val="100000"/>
            </a:lnSpc>
            <a:spcBef>
              <a:spcPct val="0"/>
            </a:spcBef>
            <a:spcAft>
              <a:spcPct val="35000"/>
            </a:spcAft>
            <a:buNone/>
          </a:pPr>
          <a:r>
            <a:rPr lang="en-ZA" sz="2400" kern="1200" cap="none" dirty="0"/>
            <a:t>The SETA will always be available to provide full support, when you experience challenges so that education and training interventions can progress without delays</a:t>
          </a:r>
          <a:endParaRPr lang="en-US" sz="2400" kern="1200" cap="none" dirty="0"/>
        </a:p>
      </dsp:txBody>
      <dsp:txXfrm>
        <a:off x="2973396" y="6437023"/>
        <a:ext cx="7285702" cy="25743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8EF26-66B1-4A03-9130-177BB8C70563}">
      <dsp:nvSpPr>
        <dsp:cNvPr id="0" name=""/>
        <dsp:cNvSpPr/>
      </dsp:nvSpPr>
      <dsp:spPr>
        <a:xfrm>
          <a:off x="0" y="9074"/>
          <a:ext cx="10259099" cy="19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FFFB8-B7C9-49C2-86E1-2FDE4CBAAD88}">
      <dsp:nvSpPr>
        <dsp:cNvPr id="0" name=""/>
        <dsp:cNvSpPr/>
      </dsp:nvSpPr>
      <dsp:spPr>
        <a:xfrm>
          <a:off x="595835" y="452257"/>
          <a:ext cx="1084395" cy="1083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8004B-4FBF-492E-8BCE-D43581D49C5F}">
      <dsp:nvSpPr>
        <dsp:cNvPr id="0" name=""/>
        <dsp:cNvSpPr/>
      </dsp:nvSpPr>
      <dsp:spPr>
        <a:xfrm>
          <a:off x="2276065" y="9074"/>
          <a:ext cx="7435322" cy="197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4" tIns="208664" rIns="208664" bIns="208664" numCol="1" spcCol="1270" anchor="ctr" anchorCtr="0">
          <a:noAutofit/>
        </a:bodyPr>
        <a:lstStyle/>
        <a:p>
          <a:pPr marL="0" lvl="0" indent="0" algn="l" defTabSz="2133600">
            <a:lnSpc>
              <a:spcPct val="100000"/>
            </a:lnSpc>
            <a:spcBef>
              <a:spcPct val="0"/>
            </a:spcBef>
            <a:spcAft>
              <a:spcPct val="35000"/>
            </a:spcAft>
            <a:buNone/>
          </a:pPr>
          <a:r>
            <a:rPr lang="en-ZA" sz="4800" b="1" i="0" kern="1200" baseline="0"/>
            <a:t>PROJECTS</a:t>
          </a:r>
          <a:endParaRPr lang="en-US" sz="4800" kern="1200"/>
        </a:p>
      </dsp:txBody>
      <dsp:txXfrm>
        <a:off x="2276065" y="9074"/>
        <a:ext cx="7435322" cy="1971628"/>
      </dsp:txXfrm>
    </dsp:sp>
    <dsp:sp modelId="{7D952676-71AC-4E39-B1E1-9F0D163DE055}">
      <dsp:nvSpPr>
        <dsp:cNvPr id="0" name=""/>
        <dsp:cNvSpPr/>
      </dsp:nvSpPr>
      <dsp:spPr>
        <a:xfrm>
          <a:off x="0" y="2444614"/>
          <a:ext cx="10259099" cy="19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01981-0B13-490F-823D-4050E425F91C}">
      <dsp:nvSpPr>
        <dsp:cNvPr id="0" name=""/>
        <dsp:cNvSpPr/>
      </dsp:nvSpPr>
      <dsp:spPr>
        <a:xfrm>
          <a:off x="595835" y="2887798"/>
          <a:ext cx="1084395" cy="1083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3E3CD-D6D1-43AC-BC6B-61BDB30C7782}">
      <dsp:nvSpPr>
        <dsp:cNvPr id="0" name=""/>
        <dsp:cNvSpPr/>
      </dsp:nvSpPr>
      <dsp:spPr>
        <a:xfrm>
          <a:off x="2276065" y="2444614"/>
          <a:ext cx="7435322" cy="1971628"/>
        </a:xfrm>
        <a:prstGeom prst="rect">
          <a:avLst/>
        </a:prstGeom>
        <a:solidFill>
          <a:schemeClr val="tx2">
            <a:lumMod val="75000"/>
            <a:lumOff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8664" tIns="208664" rIns="208664" bIns="208664" numCol="1" spcCol="1270" anchor="ctr" anchorCtr="0">
          <a:noAutofit/>
        </a:bodyPr>
        <a:lstStyle/>
        <a:p>
          <a:pPr marL="0" lvl="0" indent="0" algn="l" defTabSz="977900">
            <a:lnSpc>
              <a:spcPct val="100000"/>
            </a:lnSpc>
            <a:spcBef>
              <a:spcPct val="0"/>
            </a:spcBef>
            <a:spcAft>
              <a:spcPct val="35000"/>
            </a:spcAft>
            <a:buNone/>
          </a:pPr>
          <a:r>
            <a:rPr lang="en-ZA" sz="2200" b="0" i="0" kern="1200" baseline="0" dirty="0">
              <a:latin typeface="Calibri" panose="020F0502020204030204" pitchFamily="34" charset="0"/>
              <a:cs typeface="Calibri" panose="020F0502020204030204" pitchFamily="34" charset="0"/>
            </a:rPr>
            <a:t>MG/DG Applications close on 30</a:t>
          </a:r>
          <a:r>
            <a:rPr lang="en-ZA" sz="2200" b="0" i="0" kern="1200" baseline="30000" dirty="0">
              <a:latin typeface="Calibri" panose="020F0502020204030204" pitchFamily="34" charset="0"/>
              <a:cs typeface="Calibri" panose="020F0502020204030204" pitchFamily="34" charset="0"/>
            </a:rPr>
            <a:t>th</a:t>
          </a:r>
          <a:r>
            <a:rPr lang="en-ZA" sz="2200" b="0" i="0" kern="1200" baseline="0" dirty="0">
              <a:latin typeface="Calibri" panose="020F0502020204030204" pitchFamily="34" charset="0"/>
              <a:cs typeface="Calibri" panose="020F0502020204030204" pitchFamily="34" charset="0"/>
            </a:rPr>
            <a:t> April 2024. If approved by the Board only extension for MG applications will be granted.</a:t>
          </a:r>
        </a:p>
        <a:p>
          <a:pPr marL="0" lvl="0" indent="0" algn="l" defTabSz="977900">
            <a:lnSpc>
              <a:spcPct val="100000"/>
            </a:lnSpc>
            <a:spcBef>
              <a:spcPct val="0"/>
            </a:spcBef>
            <a:spcAft>
              <a:spcPct val="35000"/>
            </a:spcAft>
            <a:buNone/>
          </a:pPr>
          <a:r>
            <a:rPr lang="en-ZA" sz="2200" b="0" i="0" kern="1200" baseline="0" dirty="0">
              <a:latin typeface="Calibri" panose="020F0502020204030204" pitchFamily="34" charset="0"/>
              <a:cs typeface="Calibri" panose="020F0502020204030204" pitchFamily="34" charset="0"/>
            </a:rPr>
            <a:t>NO EXTENSION FOR DG APPLICATIONS POST – APRIL 2024</a:t>
          </a:r>
          <a:endParaRPr lang="en-US" sz="2200" kern="1200" dirty="0">
            <a:latin typeface="Calibri" panose="020F0502020204030204" pitchFamily="34" charset="0"/>
            <a:cs typeface="Calibri" panose="020F0502020204030204" pitchFamily="34" charset="0"/>
          </a:endParaRPr>
        </a:p>
      </dsp:txBody>
      <dsp:txXfrm>
        <a:off x="2276065" y="2444614"/>
        <a:ext cx="7435322" cy="1971628"/>
      </dsp:txXfrm>
    </dsp:sp>
    <dsp:sp modelId="{8CD6E3E8-C559-4EF6-81A7-F3C1A550E4E9}">
      <dsp:nvSpPr>
        <dsp:cNvPr id="0" name=""/>
        <dsp:cNvSpPr/>
      </dsp:nvSpPr>
      <dsp:spPr>
        <a:xfrm>
          <a:off x="0" y="4880155"/>
          <a:ext cx="10259099" cy="19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EF992-0AB3-4277-8264-DD571670F914}">
      <dsp:nvSpPr>
        <dsp:cNvPr id="0" name=""/>
        <dsp:cNvSpPr/>
      </dsp:nvSpPr>
      <dsp:spPr>
        <a:xfrm>
          <a:off x="595835" y="5323338"/>
          <a:ext cx="1084395" cy="1083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A27C9-2572-43A3-B607-D17286BAE5DD}">
      <dsp:nvSpPr>
        <dsp:cNvPr id="0" name=""/>
        <dsp:cNvSpPr/>
      </dsp:nvSpPr>
      <dsp:spPr>
        <a:xfrm>
          <a:off x="2276065" y="4880155"/>
          <a:ext cx="7435322" cy="1971628"/>
        </a:xfrm>
        <a:prstGeom prst="rect">
          <a:avLst/>
        </a:prstGeom>
        <a:solidFill>
          <a:schemeClr val="tx2">
            <a:lumMod val="75000"/>
            <a:lumOff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8664" tIns="208664" rIns="208664" bIns="208664" numCol="1" spcCol="1270" anchor="ctr" anchorCtr="0">
          <a:noAutofit/>
        </a:bodyPr>
        <a:lstStyle/>
        <a:p>
          <a:pPr marL="0" lvl="0" indent="0" algn="l" defTabSz="977900">
            <a:lnSpc>
              <a:spcPct val="100000"/>
            </a:lnSpc>
            <a:spcBef>
              <a:spcPct val="0"/>
            </a:spcBef>
            <a:spcAft>
              <a:spcPct val="35000"/>
            </a:spcAft>
            <a:buNone/>
          </a:pPr>
          <a:r>
            <a:rPr lang="en-ZA" sz="2200" b="0" i="0" kern="1200" baseline="0" dirty="0">
              <a:latin typeface="Calibri" panose="020F0502020204030204" pitchFamily="34" charset="0"/>
              <a:cs typeface="Calibri" panose="020F0502020204030204" pitchFamily="34" charset="0"/>
            </a:rPr>
            <a:t>Business processes for DG application and evaluation reviewed – shorter times for evaluation &amp; Board approval. Entire process to be completed in 4 weeks.</a:t>
          </a:r>
          <a:endParaRPr lang="en-US" sz="2200" kern="1200" dirty="0">
            <a:latin typeface="Calibri" panose="020F0502020204030204" pitchFamily="34" charset="0"/>
            <a:cs typeface="Calibri" panose="020F0502020204030204" pitchFamily="34" charset="0"/>
          </a:endParaRPr>
        </a:p>
      </dsp:txBody>
      <dsp:txXfrm>
        <a:off x="2276065" y="4880155"/>
        <a:ext cx="7435322" cy="1971628"/>
      </dsp:txXfrm>
    </dsp:sp>
    <dsp:sp modelId="{AC757D5B-7D39-42B2-9813-104682685BCC}">
      <dsp:nvSpPr>
        <dsp:cNvPr id="0" name=""/>
        <dsp:cNvSpPr/>
      </dsp:nvSpPr>
      <dsp:spPr>
        <a:xfrm>
          <a:off x="0" y="7315696"/>
          <a:ext cx="10259099" cy="1969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A7C95-2505-49B8-BCE4-5DB09F315DE4}">
      <dsp:nvSpPr>
        <dsp:cNvPr id="0" name=""/>
        <dsp:cNvSpPr/>
      </dsp:nvSpPr>
      <dsp:spPr>
        <a:xfrm>
          <a:off x="596417" y="7758879"/>
          <a:ext cx="1084395" cy="108333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3993A2-7123-4AF2-8891-C4AE7D1EF090}">
      <dsp:nvSpPr>
        <dsp:cNvPr id="0" name=""/>
        <dsp:cNvSpPr/>
      </dsp:nvSpPr>
      <dsp:spPr>
        <a:xfrm>
          <a:off x="2252694" y="7319580"/>
          <a:ext cx="7435322" cy="1971628"/>
        </a:xfrm>
        <a:prstGeom prst="rect">
          <a:avLst/>
        </a:prstGeom>
        <a:solidFill>
          <a:schemeClr val="tx2">
            <a:lumMod val="75000"/>
            <a:lumOff val="2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8664" tIns="208664" rIns="208664" bIns="208664"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panose="020F0502020204030204" pitchFamily="34" charset="0"/>
              <a:cs typeface="Calibri" panose="020F0502020204030204" pitchFamily="34" charset="0"/>
            </a:rPr>
            <a:t>Accruals reporting:</a:t>
          </a:r>
        </a:p>
        <a:p>
          <a:pPr marL="0" lvl="0" indent="0" algn="l" defTabSz="977900">
            <a:lnSpc>
              <a:spcPct val="100000"/>
            </a:lnSpc>
            <a:spcBef>
              <a:spcPct val="0"/>
            </a:spcBef>
            <a:spcAft>
              <a:spcPct val="35000"/>
            </a:spcAft>
            <a:buNone/>
          </a:pPr>
          <a:r>
            <a:rPr lang="en-US" sz="2200" kern="1200" dirty="0">
              <a:latin typeface="Calibri" panose="020F0502020204030204" pitchFamily="34" charset="0"/>
              <a:cs typeface="Calibri" panose="020F0502020204030204" pitchFamily="34" charset="0"/>
            </a:rPr>
            <a:t>-  Stakeholders to submit the Tranche deliverables properly dated in the correct    month</a:t>
          </a:r>
        </a:p>
        <a:p>
          <a:pPr marL="0" lvl="0" indent="0" algn="l" defTabSz="977900">
            <a:lnSpc>
              <a:spcPct val="100000"/>
            </a:lnSpc>
            <a:spcBef>
              <a:spcPct val="0"/>
            </a:spcBef>
            <a:spcAft>
              <a:spcPct val="35000"/>
            </a:spcAft>
            <a:buFont typeface="Symbol" panose="05050102010706020507" pitchFamily="18" charset="2"/>
            <a:buNone/>
          </a:pPr>
          <a:r>
            <a:rPr lang="en-US" sz="2200" kern="1200" dirty="0">
              <a:latin typeface="Calibri" panose="020F0502020204030204" pitchFamily="34" charset="0"/>
              <a:cs typeface="Calibri" panose="020F0502020204030204" pitchFamily="34" charset="0"/>
            </a:rPr>
            <a:t>-  Communications will be sent out to remind stakeholders to submit their payment deliverables by 31 March 2024</a:t>
          </a:r>
        </a:p>
      </dsp:txBody>
      <dsp:txXfrm>
        <a:off x="2252694" y="7319580"/>
        <a:ext cx="7435322" cy="1971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F80B-A5C9-4896-A313-CA28926BD6BE}">
      <dsp:nvSpPr>
        <dsp:cNvPr id="0" name=""/>
        <dsp:cNvSpPr/>
      </dsp:nvSpPr>
      <dsp:spPr>
        <a:xfrm>
          <a:off x="0" y="8949"/>
          <a:ext cx="10660594" cy="1728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CB60C-3AA1-45E7-AA0E-FD4F8A5BA82C}">
      <dsp:nvSpPr>
        <dsp:cNvPr id="0" name=""/>
        <dsp:cNvSpPr/>
      </dsp:nvSpPr>
      <dsp:spPr>
        <a:xfrm>
          <a:off x="522854" y="397849"/>
          <a:ext cx="951574" cy="950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C58CFB-FA3F-4AA0-A494-A1CBE05A73FF}">
      <dsp:nvSpPr>
        <dsp:cNvPr id="0" name=""/>
        <dsp:cNvSpPr/>
      </dsp:nvSpPr>
      <dsp:spPr>
        <a:xfrm>
          <a:off x="1997283" y="8949"/>
          <a:ext cx="8006511" cy="1944500"/>
        </a:xfrm>
        <a:prstGeom prst="rect">
          <a:avLst/>
        </a:prstGeom>
        <a:solidFill>
          <a:schemeClr val="tx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93" tIns="205793" rIns="205793" bIns="205793" numCol="1" spcCol="1270" anchor="ctr" anchorCtr="0">
          <a:noAutofit/>
        </a:bodyPr>
        <a:lstStyle/>
        <a:p>
          <a:pPr marL="0" lvl="0" indent="0" algn="l" defTabSz="889000">
            <a:lnSpc>
              <a:spcPct val="100000"/>
            </a:lnSpc>
            <a:spcBef>
              <a:spcPct val="0"/>
            </a:spcBef>
            <a:spcAft>
              <a:spcPct val="35000"/>
            </a:spcAft>
            <a:buNone/>
          </a:pPr>
          <a:r>
            <a:rPr lang="en-ZA" sz="2000" kern="1200" cap="none">
              <a:solidFill>
                <a:schemeClr val="bg1"/>
              </a:solidFill>
            </a:rPr>
            <a:t>Transitioning from legacy occupational qualifications to new QCTO registered qualifications</a:t>
          </a:r>
          <a:endParaRPr lang="en-US" sz="2000" kern="1200" cap="none">
            <a:solidFill>
              <a:schemeClr val="bg1"/>
            </a:solidFill>
          </a:endParaRPr>
        </a:p>
      </dsp:txBody>
      <dsp:txXfrm>
        <a:off x="1997283" y="8949"/>
        <a:ext cx="8006511" cy="1944500"/>
      </dsp:txXfrm>
    </dsp:sp>
    <dsp:sp modelId="{5FDCF1CD-1348-4D6A-88F9-99AB97BCF820}">
      <dsp:nvSpPr>
        <dsp:cNvPr id="0" name=""/>
        <dsp:cNvSpPr/>
      </dsp:nvSpPr>
      <dsp:spPr>
        <a:xfrm>
          <a:off x="0" y="2410979"/>
          <a:ext cx="10660594" cy="1728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A8513-35B4-492B-804F-3AC63BB79F56}">
      <dsp:nvSpPr>
        <dsp:cNvPr id="0" name=""/>
        <dsp:cNvSpPr/>
      </dsp:nvSpPr>
      <dsp:spPr>
        <a:xfrm>
          <a:off x="522854" y="2799879"/>
          <a:ext cx="951574" cy="950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AFC53-6AC2-4466-84B4-7C0E951B9AF5}">
      <dsp:nvSpPr>
        <dsp:cNvPr id="0" name=""/>
        <dsp:cNvSpPr/>
      </dsp:nvSpPr>
      <dsp:spPr>
        <a:xfrm>
          <a:off x="1997283" y="2410979"/>
          <a:ext cx="8006511" cy="1944500"/>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93" tIns="205793" rIns="205793" bIns="205793" numCol="1" spcCol="1270" anchor="ctr" anchorCtr="0">
          <a:noAutofit/>
        </a:bodyPr>
        <a:lstStyle/>
        <a:p>
          <a:pPr marL="0" lvl="0" indent="0" algn="l" defTabSz="889000">
            <a:lnSpc>
              <a:spcPct val="100000"/>
            </a:lnSpc>
            <a:spcBef>
              <a:spcPct val="0"/>
            </a:spcBef>
            <a:spcAft>
              <a:spcPct val="35000"/>
            </a:spcAft>
            <a:buNone/>
          </a:pPr>
          <a:r>
            <a:rPr lang="en-ZA" sz="2000" kern="1200" dirty="0"/>
            <a:t>In terms of </a:t>
          </a:r>
          <a:r>
            <a:rPr lang="en-ZA" sz="2000" b="1" i="1" kern="1200" dirty="0"/>
            <a:t>Government Gazette 44031 (20 December 2020)</a:t>
          </a:r>
          <a:r>
            <a:rPr lang="en-ZA" sz="2000" kern="1200" dirty="0"/>
            <a:t>, the last registration date for first time learners enrolling for legacy qualifications and unit standards (pre-2009) is 30</a:t>
          </a:r>
          <a:r>
            <a:rPr lang="en-ZA" sz="2000" kern="1200" baseline="30000" dirty="0"/>
            <a:t>th</a:t>
          </a:r>
          <a:r>
            <a:rPr lang="en-ZA" sz="2000" kern="1200" dirty="0"/>
            <a:t> June 2024. </a:t>
          </a:r>
          <a:r>
            <a:rPr lang="en-US" sz="2000" kern="1200" dirty="0"/>
            <a:t> As from </a:t>
          </a:r>
          <a:r>
            <a:rPr lang="en-US" sz="2000" b="1" kern="1200" dirty="0"/>
            <a:t>1 July 2024</a:t>
          </a:r>
          <a:r>
            <a:rPr lang="en-US" sz="2000" kern="1200" dirty="0"/>
            <a:t> learners must be enrolled on the new occupational qualifications.</a:t>
          </a:r>
          <a:endParaRPr lang="en-ZA" sz="2000" kern="1200" dirty="0"/>
        </a:p>
        <a:p>
          <a:pPr marL="0" lvl="0" indent="0" algn="l" defTabSz="889000">
            <a:lnSpc>
              <a:spcPct val="100000"/>
            </a:lnSpc>
            <a:spcBef>
              <a:spcPct val="0"/>
            </a:spcBef>
            <a:spcAft>
              <a:spcPct val="35000"/>
            </a:spcAft>
            <a:buNone/>
          </a:pPr>
          <a:r>
            <a:rPr lang="en-ZA" sz="2000" kern="1200" dirty="0"/>
            <a:t>The last date for achievement for learners enrolled for pre – 2009 legacy qualifications and unit standards shall be </a:t>
          </a:r>
          <a:r>
            <a:rPr lang="en-ZA" sz="2000" b="1" kern="1200" dirty="0"/>
            <a:t>30</a:t>
          </a:r>
          <a:r>
            <a:rPr lang="en-ZA" sz="2000" b="1" kern="1200" baseline="30000" dirty="0"/>
            <a:t>th</a:t>
          </a:r>
          <a:r>
            <a:rPr lang="en-ZA" sz="2000" b="1" kern="1200" dirty="0"/>
            <a:t> June 2027</a:t>
          </a:r>
          <a:r>
            <a:rPr lang="en-ZA" sz="2000" kern="1200" dirty="0"/>
            <a:t>. </a:t>
          </a:r>
          <a:r>
            <a:rPr lang="en-ZA" sz="2000" kern="1200" cap="none" dirty="0"/>
            <a:t>.</a:t>
          </a:r>
          <a:endParaRPr lang="en-US" sz="2000" kern="1200" cap="none" dirty="0"/>
        </a:p>
      </dsp:txBody>
      <dsp:txXfrm>
        <a:off x="1997283" y="2410979"/>
        <a:ext cx="8006511" cy="1944500"/>
      </dsp:txXfrm>
    </dsp:sp>
    <dsp:sp modelId="{496AD717-1A7A-4973-82D8-98221EB2C35C}">
      <dsp:nvSpPr>
        <dsp:cNvPr id="0" name=""/>
        <dsp:cNvSpPr/>
      </dsp:nvSpPr>
      <dsp:spPr>
        <a:xfrm>
          <a:off x="0" y="4813010"/>
          <a:ext cx="10660594" cy="1728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0E109-0F25-43A5-BB1E-99503C10A019}">
      <dsp:nvSpPr>
        <dsp:cNvPr id="0" name=""/>
        <dsp:cNvSpPr/>
      </dsp:nvSpPr>
      <dsp:spPr>
        <a:xfrm>
          <a:off x="522854" y="5201910"/>
          <a:ext cx="951574" cy="950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28B11-EC5E-4254-8B3A-B701723AE1C0}">
      <dsp:nvSpPr>
        <dsp:cNvPr id="0" name=""/>
        <dsp:cNvSpPr/>
      </dsp:nvSpPr>
      <dsp:spPr>
        <a:xfrm>
          <a:off x="1997283" y="4813010"/>
          <a:ext cx="8006511" cy="1944500"/>
        </a:xfrm>
        <a:prstGeom prst="rect">
          <a:avLst/>
        </a:prstGeom>
        <a:solidFill>
          <a:schemeClr val="tx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93" tIns="205793" rIns="205793" bIns="205793" numCol="1" spcCol="1270" anchor="ctr" anchorCtr="0">
          <a:noAutofit/>
        </a:bodyPr>
        <a:lstStyle/>
        <a:p>
          <a:pPr marL="0" lvl="0" indent="0" algn="l" defTabSz="889000">
            <a:lnSpc>
              <a:spcPct val="100000"/>
            </a:lnSpc>
            <a:spcBef>
              <a:spcPct val="0"/>
            </a:spcBef>
            <a:spcAft>
              <a:spcPct val="35000"/>
            </a:spcAft>
            <a:buNone/>
          </a:pPr>
          <a:r>
            <a:rPr lang="en-ZA" sz="2000" kern="1200" cap="none">
              <a:solidFill>
                <a:schemeClr val="bg1"/>
              </a:solidFill>
            </a:rPr>
            <a:t>Accreditation of skills development providers and assessment centres for full occupational qualifications including the trades is the responsibility of the QCTO  &amp; NAMB and not the SETA. SDPS must  direct applications to the QCTO and not the SETA  - QCTO Representative: Mr Mandlenkosi Ndukula E-mail:  ndukula.m@qcto.org,za</a:t>
          </a:r>
          <a:endParaRPr lang="en-US" sz="2000" kern="1200" cap="none">
            <a:solidFill>
              <a:schemeClr val="bg1"/>
            </a:solidFill>
          </a:endParaRPr>
        </a:p>
      </dsp:txBody>
      <dsp:txXfrm>
        <a:off x="1997283" y="4813010"/>
        <a:ext cx="8006511" cy="1944500"/>
      </dsp:txXfrm>
    </dsp:sp>
    <dsp:sp modelId="{17BCDADF-2175-4CCD-A84D-CF0758BB5F64}">
      <dsp:nvSpPr>
        <dsp:cNvPr id="0" name=""/>
        <dsp:cNvSpPr/>
      </dsp:nvSpPr>
      <dsp:spPr>
        <a:xfrm>
          <a:off x="0" y="7215040"/>
          <a:ext cx="10660594" cy="17284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BADC25-6794-4AFE-9C69-2163B2926DC2}">
      <dsp:nvSpPr>
        <dsp:cNvPr id="0" name=""/>
        <dsp:cNvSpPr/>
      </dsp:nvSpPr>
      <dsp:spPr>
        <a:xfrm>
          <a:off x="522854" y="7603941"/>
          <a:ext cx="951574" cy="950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0CA0C8-49DD-4A44-A701-E3B7A76F1334}">
      <dsp:nvSpPr>
        <dsp:cNvPr id="0" name=""/>
        <dsp:cNvSpPr/>
      </dsp:nvSpPr>
      <dsp:spPr>
        <a:xfrm>
          <a:off x="1997283" y="7215040"/>
          <a:ext cx="8006511" cy="1944500"/>
        </a:xfrm>
        <a:prstGeom prst="rect">
          <a:avLst/>
        </a:prstGeom>
        <a:solidFill>
          <a:schemeClr val="tx2">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5793" tIns="205793" rIns="205793" bIns="205793" numCol="1" spcCol="1270" anchor="ctr" anchorCtr="0">
          <a:noAutofit/>
        </a:bodyPr>
        <a:lstStyle/>
        <a:p>
          <a:pPr marL="0" lvl="0" indent="0" algn="l" defTabSz="889000">
            <a:lnSpc>
              <a:spcPct val="100000"/>
            </a:lnSpc>
            <a:spcBef>
              <a:spcPct val="0"/>
            </a:spcBef>
            <a:spcAft>
              <a:spcPct val="35000"/>
            </a:spcAft>
            <a:buNone/>
          </a:pPr>
          <a:r>
            <a:rPr lang="en-ZA" sz="2000" kern="1200" cap="none"/>
            <a:t>We have our hands full – compliance with all new requirements must be met. No need to feel overwhelmed. Be assured that our ongoing capacity building workshops will continue to assist and support our stakeholders to meet the new requirements.</a:t>
          </a:r>
          <a:endParaRPr lang="en-US" sz="2000" kern="1200" cap="none"/>
        </a:p>
      </dsp:txBody>
      <dsp:txXfrm>
        <a:off x="1997283" y="7215040"/>
        <a:ext cx="8006511" cy="1944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213A1-8FD2-4200-A512-8A28D2D83FE0}">
      <dsp:nvSpPr>
        <dsp:cNvPr id="0" name=""/>
        <dsp:cNvSpPr/>
      </dsp:nvSpPr>
      <dsp:spPr>
        <a:xfrm>
          <a:off x="0" y="5178"/>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41558-17DA-43D0-9AB8-E35BE7627C75}">
      <dsp:nvSpPr>
        <dsp:cNvPr id="0" name=""/>
        <dsp:cNvSpPr/>
      </dsp:nvSpPr>
      <dsp:spPr>
        <a:xfrm>
          <a:off x="256742" y="196144"/>
          <a:ext cx="467260" cy="466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906D0-EEDA-4DE3-9D4A-E2AB1D1ED42B}">
      <dsp:nvSpPr>
        <dsp:cNvPr id="0" name=""/>
        <dsp:cNvSpPr/>
      </dsp:nvSpPr>
      <dsp:spPr>
        <a:xfrm>
          <a:off x="1098061" y="0"/>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dirty="0"/>
            <a:t>The Skills Planning Manager will monitor targets and draw reports on a weekly basis</a:t>
          </a:r>
          <a:endParaRPr lang="en-US" sz="2200" b="1" kern="1200" dirty="0"/>
        </a:p>
      </dsp:txBody>
      <dsp:txXfrm>
        <a:off x="1098061" y="0"/>
        <a:ext cx="8529739" cy="1060917"/>
      </dsp:txXfrm>
    </dsp:sp>
    <dsp:sp modelId="{A57D5BA1-CDFA-4126-B1FD-AA03FBD319BA}">
      <dsp:nvSpPr>
        <dsp:cNvPr id="0" name=""/>
        <dsp:cNvSpPr/>
      </dsp:nvSpPr>
      <dsp:spPr>
        <a:xfrm>
          <a:off x="0" y="1331326"/>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9340E-A946-4C4E-BFCA-7A00A8674256}">
      <dsp:nvSpPr>
        <dsp:cNvPr id="0" name=""/>
        <dsp:cNvSpPr/>
      </dsp:nvSpPr>
      <dsp:spPr>
        <a:xfrm>
          <a:off x="256742" y="1522291"/>
          <a:ext cx="467260" cy="466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65213-D133-49F4-87D1-B334083E1086}">
      <dsp:nvSpPr>
        <dsp:cNvPr id="0" name=""/>
        <dsp:cNvSpPr/>
      </dsp:nvSpPr>
      <dsp:spPr>
        <a:xfrm>
          <a:off x="980744" y="1331326"/>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a:t>Skills Planning Specialists must work with their updated Regional databases and their SDFs/SSAs to ensure that WSPs/ATRs are captured on the system</a:t>
          </a:r>
          <a:endParaRPr lang="en-US" sz="2200" b="1" kern="1200"/>
        </a:p>
      </dsp:txBody>
      <dsp:txXfrm>
        <a:off x="980744" y="1331326"/>
        <a:ext cx="8529739" cy="1060917"/>
      </dsp:txXfrm>
    </dsp:sp>
    <dsp:sp modelId="{7D39686B-6439-406F-9383-3A1FDE0AAF25}">
      <dsp:nvSpPr>
        <dsp:cNvPr id="0" name=""/>
        <dsp:cNvSpPr/>
      </dsp:nvSpPr>
      <dsp:spPr>
        <a:xfrm>
          <a:off x="0" y="2657473"/>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9566D1-31F6-4BA8-8F2F-713E6E91696E}">
      <dsp:nvSpPr>
        <dsp:cNvPr id="0" name=""/>
        <dsp:cNvSpPr/>
      </dsp:nvSpPr>
      <dsp:spPr>
        <a:xfrm>
          <a:off x="256742" y="2848438"/>
          <a:ext cx="467260" cy="4668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3BF55-EC60-42E3-B1D2-B60B8A4EB2FA}">
      <dsp:nvSpPr>
        <dsp:cNvPr id="0" name=""/>
        <dsp:cNvSpPr/>
      </dsp:nvSpPr>
      <dsp:spPr>
        <a:xfrm>
          <a:off x="1025184" y="2578699"/>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dirty="0"/>
            <a:t>Databases should have been updated by Friday, 19</a:t>
          </a:r>
          <a:r>
            <a:rPr lang="en-ZA" sz="2200" b="1" kern="1200" baseline="30000" dirty="0"/>
            <a:t>th</a:t>
          </a:r>
          <a:r>
            <a:rPr lang="en-ZA" sz="2200" b="1" kern="1200" dirty="0"/>
            <a:t> January 2024</a:t>
          </a:r>
          <a:endParaRPr lang="en-US" sz="2200" b="1" kern="1200" dirty="0"/>
        </a:p>
      </dsp:txBody>
      <dsp:txXfrm>
        <a:off x="1025184" y="2578699"/>
        <a:ext cx="8529739" cy="1060917"/>
      </dsp:txXfrm>
    </dsp:sp>
    <dsp:sp modelId="{D6C2CC4D-B77A-45DC-B1A3-B3E875C4CAFC}">
      <dsp:nvSpPr>
        <dsp:cNvPr id="0" name=""/>
        <dsp:cNvSpPr/>
      </dsp:nvSpPr>
      <dsp:spPr>
        <a:xfrm>
          <a:off x="0" y="3983620"/>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A075E-B5A9-46DD-9DD5-6D642330C68D}">
      <dsp:nvSpPr>
        <dsp:cNvPr id="0" name=""/>
        <dsp:cNvSpPr/>
      </dsp:nvSpPr>
      <dsp:spPr>
        <a:xfrm>
          <a:off x="256742" y="4174585"/>
          <a:ext cx="467260" cy="4668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70A2B-72B8-4EA6-A344-012311D58CA9}">
      <dsp:nvSpPr>
        <dsp:cNvPr id="0" name=""/>
        <dsp:cNvSpPr/>
      </dsp:nvSpPr>
      <dsp:spPr>
        <a:xfrm>
          <a:off x="973835" y="3852437"/>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dirty="0"/>
            <a:t>Companies that have previously submitted must be encouraged to capture their WSPs/ATRs as quickly as possible. Skills Planning specialist can also assist companies</a:t>
          </a:r>
          <a:endParaRPr lang="en-US" sz="2200" b="1" kern="1200" dirty="0"/>
        </a:p>
      </dsp:txBody>
      <dsp:txXfrm>
        <a:off x="973835" y="3852437"/>
        <a:ext cx="8529739" cy="1060917"/>
      </dsp:txXfrm>
    </dsp:sp>
    <dsp:sp modelId="{17A996D8-1924-48EA-B6CA-D5B69E18B25C}">
      <dsp:nvSpPr>
        <dsp:cNvPr id="0" name=""/>
        <dsp:cNvSpPr/>
      </dsp:nvSpPr>
      <dsp:spPr>
        <a:xfrm>
          <a:off x="0" y="5309767"/>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163BD-17AE-40FA-B1FA-378CECFA480E}">
      <dsp:nvSpPr>
        <dsp:cNvPr id="0" name=""/>
        <dsp:cNvSpPr/>
      </dsp:nvSpPr>
      <dsp:spPr>
        <a:xfrm>
          <a:off x="256742" y="5500732"/>
          <a:ext cx="467260" cy="4668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6C164-F6DD-45C6-9919-A62CD87E5EA6}">
      <dsp:nvSpPr>
        <dsp:cNvPr id="0" name=""/>
        <dsp:cNvSpPr/>
      </dsp:nvSpPr>
      <dsp:spPr>
        <a:xfrm>
          <a:off x="987312" y="5224946"/>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dirty="0"/>
            <a:t>Skills Planning Specialists must have one-on-one engagements with their companies to ensure targets are met</a:t>
          </a:r>
          <a:endParaRPr lang="en-US" sz="2200" b="1" kern="1200" dirty="0"/>
        </a:p>
      </dsp:txBody>
      <dsp:txXfrm>
        <a:off x="987312" y="5224946"/>
        <a:ext cx="8529739" cy="1060917"/>
      </dsp:txXfrm>
    </dsp:sp>
    <dsp:sp modelId="{9BBE49F6-92C1-4F6A-A8D8-7C5343425EE2}">
      <dsp:nvSpPr>
        <dsp:cNvPr id="0" name=""/>
        <dsp:cNvSpPr/>
      </dsp:nvSpPr>
      <dsp:spPr>
        <a:xfrm>
          <a:off x="0" y="6635914"/>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0A4B2-F1C6-47A5-A513-CD7A489A4BE2}">
      <dsp:nvSpPr>
        <dsp:cNvPr id="0" name=""/>
        <dsp:cNvSpPr/>
      </dsp:nvSpPr>
      <dsp:spPr>
        <a:xfrm>
          <a:off x="256742" y="6826879"/>
          <a:ext cx="467260" cy="4668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B6778-5BE4-45EA-896D-DA3059B77F1A}">
      <dsp:nvSpPr>
        <dsp:cNvPr id="0" name=""/>
        <dsp:cNvSpPr/>
      </dsp:nvSpPr>
      <dsp:spPr>
        <a:xfrm>
          <a:off x="1056573" y="6491332"/>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dirty="0"/>
            <a:t>The non-achievement of targets will not be tolerated</a:t>
          </a:r>
          <a:endParaRPr lang="en-US" sz="2200" b="1" kern="1200" dirty="0"/>
        </a:p>
      </dsp:txBody>
      <dsp:txXfrm>
        <a:off x="1056573" y="6491332"/>
        <a:ext cx="8529739" cy="1060917"/>
      </dsp:txXfrm>
    </dsp:sp>
    <dsp:sp modelId="{27FCB0AA-3C61-43C1-BCB6-3327E5F536A9}">
      <dsp:nvSpPr>
        <dsp:cNvPr id="0" name=""/>
        <dsp:cNvSpPr/>
      </dsp:nvSpPr>
      <dsp:spPr>
        <a:xfrm>
          <a:off x="0" y="7962061"/>
          <a:ext cx="9627801" cy="8487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C0EF3-1418-49B7-89F2-18B5AD05BAB7}">
      <dsp:nvSpPr>
        <dsp:cNvPr id="0" name=""/>
        <dsp:cNvSpPr/>
      </dsp:nvSpPr>
      <dsp:spPr>
        <a:xfrm>
          <a:off x="256742" y="8153026"/>
          <a:ext cx="467260" cy="4668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92CC1-CCDD-4D28-BF70-AFDB7C30E2D8}">
      <dsp:nvSpPr>
        <dsp:cNvPr id="0" name=""/>
        <dsp:cNvSpPr/>
      </dsp:nvSpPr>
      <dsp:spPr>
        <a:xfrm>
          <a:off x="871222" y="7872509"/>
          <a:ext cx="8529739" cy="1060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80" tIns="112280" rIns="112280" bIns="112280" numCol="1" spcCol="1270" anchor="ctr" anchorCtr="0">
          <a:noAutofit/>
        </a:bodyPr>
        <a:lstStyle/>
        <a:p>
          <a:pPr marL="0" lvl="0" indent="0" algn="l" defTabSz="977900">
            <a:lnSpc>
              <a:spcPct val="100000"/>
            </a:lnSpc>
            <a:spcBef>
              <a:spcPct val="0"/>
            </a:spcBef>
            <a:spcAft>
              <a:spcPct val="35000"/>
            </a:spcAft>
            <a:buNone/>
          </a:pPr>
          <a:r>
            <a:rPr lang="en-ZA" sz="2200" b="1" kern="1200" dirty="0"/>
            <a:t>Skills Planning Manager will set up capacity building sessions for sub-sectors on a weekly basis</a:t>
          </a:r>
          <a:endParaRPr lang="en-US" sz="2200" b="1" kern="1200" dirty="0"/>
        </a:p>
      </dsp:txBody>
      <dsp:txXfrm>
        <a:off x="871222" y="7872509"/>
        <a:ext cx="8529739" cy="1060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BC88F-C26C-47F3-B8B7-A42EB7ACF672}">
      <dsp:nvSpPr>
        <dsp:cNvPr id="0" name=""/>
        <dsp:cNvSpPr/>
      </dsp:nvSpPr>
      <dsp:spPr>
        <a:xfrm>
          <a:off x="0" y="1079139"/>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The FP&amp;M Seta conducts research for learner impact studies on employability and ROI – A minimum of 70 % of learners must be placed in an employment opportunity or entrepreneurship /  coaching / mentoring </a:t>
          </a:r>
          <a:r>
            <a:rPr lang="en-US" sz="1600" b="1" kern="1200" dirty="0" err="1">
              <a:latin typeface="Calibri" panose="020F0502020204030204" pitchFamily="34" charset="0"/>
              <a:cs typeface="Calibri" panose="020F0502020204030204" pitchFamily="34" charset="0"/>
            </a:rPr>
            <a:t>programme</a:t>
          </a:r>
          <a:r>
            <a:rPr lang="en-US" sz="1600" b="1" kern="1200" dirty="0">
              <a:latin typeface="Calibri" panose="020F0502020204030204" pitchFamily="34" charset="0"/>
              <a:cs typeface="Calibri" panose="020F0502020204030204" pitchFamily="34" charset="0"/>
            </a:rPr>
            <a:t>.</a:t>
          </a:r>
          <a:endParaRPr lang="en-US" sz="1600" kern="1200" dirty="0">
            <a:latin typeface="Calibri" panose="020F0502020204030204" pitchFamily="34" charset="0"/>
            <a:cs typeface="Calibri" panose="020F0502020204030204" pitchFamily="34" charset="0"/>
          </a:endParaRPr>
        </a:p>
      </dsp:txBody>
      <dsp:txXfrm>
        <a:off x="0" y="1079139"/>
        <a:ext cx="3111273" cy="1866764"/>
      </dsp:txXfrm>
    </dsp:sp>
    <dsp:sp modelId="{A54B10A6-8941-4479-9397-B8800D33BDF4}">
      <dsp:nvSpPr>
        <dsp:cNvPr id="0" name=""/>
        <dsp:cNvSpPr/>
      </dsp:nvSpPr>
      <dsp:spPr>
        <a:xfrm>
          <a:off x="3422400" y="1079139"/>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The SETA is audited by AGSA  - although the SETA received an unqualified audit opinion, we have a clear audit outcome objective for 2024-25 which is a CLEAN AUDIT outcome. We will not compromise on this audit outcome.</a:t>
          </a:r>
          <a:endParaRPr lang="en-US" sz="1600" kern="1200" dirty="0">
            <a:latin typeface="Calibri" panose="020F0502020204030204" pitchFamily="34" charset="0"/>
            <a:cs typeface="Calibri" panose="020F0502020204030204" pitchFamily="34" charset="0"/>
          </a:endParaRPr>
        </a:p>
      </dsp:txBody>
      <dsp:txXfrm>
        <a:off x="3422400" y="1079139"/>
        <a:ext cx="3111273" cy="1866764"/>
      </dsp:txXfrm>
    </dsp:sp>
    <dsp:sp modelId="{23E9C58D-67EF-438F-BF39-91BD8E85C8DD}">
      <dsp:nvSpPr>
        <dsp:cNvPr id="0" name=""/>
        <dsp:cNvSpPr/>
      </dsp:nvSpPr>
      <dsp:spPr>
        <a:xfrm>
          <a:off x="6844801" y="1079139"/>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In terms of Performance Information and the capturing of learners on LMIS – I make the following appeal: </a:t>
          </a:r>
          <a:endParaRPr lang="en-US" sz="1600" kern="1200" dirty="0">
            <a:latin typeface="Calibri" panose="020F0502020204030204" pitchFamily="34" charset="0"/>
            <a:cs typeface="Calibri" panose="020F0502020204030204" pitchFamily="34" charset="0"/>
          </a:endParaRPr>
        </a:p>
      </dsp:txBody>
      <dsp:txXfrm>
        <a:off x="6844801" y="1079139"/>
        <a:ext cx="3111273" cy="1866764"/>
      </dsp:txXfrm>
    </dsp:sp>
    <dsp:sp modelId="{184081C1-6320-4874-AEB2-3584A3969DED}">
      <dsp:nvSpPr>
        <dsp:cNvPr id="0" name=""/>
        <dsp:cNvSpPr/>
      </dsp:nvSpPr>
      <dsp:spPr>
        <a:xfrm>
          <a:off x="0" y="3257030"/>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Names and Surname of learners must be accurate and captured in full – correct spelling</a:t>
          </a:r>
          <a:endParaRPr lang="en-US" sz="1600" kern="1200" dirty="0">
            <a:latin typeface="Calibri" panose="020F0502020204030204" pitchFamily="34" charset="0"/>
            <a:cs typeface="Calibri" panose="020F0502020204030204" pitchFamily="34" charset="0"/>
          </a:endParaRPr>
        </a:p>
      </dsp:txBody>
      <dsp:txXfrm>
        <a:off x="0" y="3257030"/>
        <a:ext cx="3111273" cy="1866764"/>
      </dsp:txXfrm>
    </dsp:sp>
    <dsp:sp modelId="{A4937C69-E04D-46C7-8E24-5811E9A9A2DC}">
      <dsp:nvSpPr>
        <dsp:cNvPr id="0" name=""/>
        <dsp:cNvSpPr/>
      </dsp:nvSpPr>
      <dsp:spPr>
        <a:xfrm>
          <a:off x="3422400" y="3257030"/>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ID Numbers must be accurate</a:t>
          </a:r>
          <a:endParaRPr lang="en-US" sz="1600" kern="1200" dirty="0">
            <a:latin typeface="Calibri" panose="020F0502020204030204" pitchFamily="34" charset="0"/>
            <a:cs typeface="Calibri" panose="020F0502020204030204" pitchFamily="34" charset="0"/>
          </a:endParaRPr>
        </a:p>
      </dsp:txBody>
      <dsp:txXfrm>
        <a:off x="3422400" y="3257030"/>
        <a:ext cx="3111273" cy="1866764"/>
      </dsp:txXfrm>
    </dsp:sp>
    <dsp:sp modelId="{C817AC26-D38E-4187-90CF-69C176F7F018}">
      <dsp:nvSpPr>
        <dsp:cNvPr id="0" name=""/>
        <dsp:cNvSpPr/>
      </dsp:nvSpPr>
      <dsp:spPr>
        <a:xfrm>
          <a:off x="6844801" y="3257030"/>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Qualification title must be in full and accurately captured</a:t>
          </a:r>
          <a:endParaRPr lang="en-US" sz="1600" kern="1200" dirty="0">
            <a:latin typeface="Calibri" panose="020F0502020204030204" pitchFamily="34" charset="0"/>
            <a:cs typeface="Calibri" panose="020F0502020204030204" pitchFamily="34" charset="0"/>
          </a:endParaRPr>
        </a:p>
      </dsp:txBody>
      <dsp:txXfrm>
        <a:off x="6844801" y="3257030"/>
        <a:ext cx="3111273" cy="1866764"/>
      </dsp:txXfrm>
    </dsp:sp>
    <dsp:sp modelId="{ADB680BF-B6F4-4C54-9298-FE455A893413}">
      <dsp:nvSpPr>
        <dsp:cNvPr id="0" name=""/>
        <dsp:cNvSpPr/>
      </dsp:nvSpPr>
      <dsp:spPr>
        <a:xfrm>
          <a:off x="0" y="5434922"/>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Learners must be within the age range of 18 - 60</a:t>
          </a:r>
          <a:endParaRPr lang="en-US" sz="1600" kern="1200" dirty="0">
            <a:latin typeface="Calibri" panose="020F0502020204030204" pitchFamily="34" charset="0"/>
            <a:cs typeface="Calibri" panose="020F0502020204030204" pitchFamily="34" charset="0"/>
          </a:endParaRPr>
        </a:p>
      </dsp:txBody>
      <dsp:txXfrm>
        <a:off x="0" y="5434922"/>
        <a:ext cx="3111273" cy="1866764"/>
      </dsp:txXfrm>
    </dsp:sp>
    <dsp:sp modelId="{C5C465CD-71E3-48B6-9B10-1B31D61DA771}">
      <dsp:nvSpPr>
        <dsp:cNvPr id="0" name=""/>
        <dsp:cNvSpPr/>
      </dsp:nvSpPr>
      <dsp:spPr>
        <a:xfrm>
          <a:off x="3422400" y="5434922"/>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Learner agreements must be accurate and correct with the correct intervention ticked</a:t>
          </a:r>
          <a:endParaRPr lang="en-US" sz="1600" kern="1200" dirty="0">
            <a:latin typeface="Calibri" panose="020F0502020204030204" pitchFamily="34" charset="0"/>
            <a:cs typeface="Calibri" panose="020F0502020204030204" pitchFamily="34" charset="0"/>
          </a:endParaRPr>
        </a:p>
      </dsp:txBody>
      <dsp:txXfrm>
        <a:off x="3422400" y="5434922"/>
        <a:ext cx="3111273" cy="1866764"/>
      </dsp:txXfrm>
    </dsp:sp>
    <dsp:sp modelId="{8D14E295-70FF-49D7-AF68-3F2FC33C62EF}">
      <dsp:nvSpPr>
        <dsp:cNvPr id="0" name=""/>
        <dsp:cNvSpPr/>
      </dsp:nvSpPr>
      <dsp:spPr>
        <a:xfrm>
          <a:off x="6844801" y="5434922"/>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Certified copy of ID’s &amp; learner qualifications must be uploaded onto the system</a:t>
          </a:r>
          <a:endParaRPr lang="en-US" sz="1600" kern="1200" dirty="0">
            <a:latin typeface="Calibri" panose="020F0502020204030204" pitchFamily="34" charset="0"/>
            <a:cs typeface="Calibri" panose="020F0502020204030204" pitchFamily="34" charset="0"/>
          </a:endParaRPr>
        </a:p>
      </dsp:txBody>
      <dsp:txXfrm>
        <a:off x="6844801" y="5434922"/>
        <a:ext cx="3111273" cy="1866764"/>
      </dsp:txXfrm>
    </dsp:sp>
    <dsp:sp modelId="{1855AAF6-F2E2-4557-9351-02C59967F867}">
      <dsp:nvSpPr>
        <dsp:cNvPr id="0" name=""/>
        <dsp:cNvSpPr/>
      </dsp:nvSpPr>
      <dsp:spPr>
        <a:xfrm>
          <a:off x="0" y="7612813"/>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When capturing learner information make sure that the email address, cellphone or contact numbers of the learner are captured</a:t>
          </a:r>
          <a:endParaRPr lang="en-US" sz="1600" kern="1200" dirty="0">
            <a:latin typeface="Calibri" panose="020F0502020204030204" pitchFamily="34" charset="0"/>
            <a:cs typeface="Calibri" panose="020F0502020204030204" pitchFamily="34" charset="0"/>
          </a:endParaRPr>
        </a:p>
      </dsp:txBody>
      <dsp:txXfrm>
        <a:off x="0" y="7612813"/>
        <a:ext cx="3111273" cy="1866764"/>
      </dsp:txXfrm>
    </dsp:sp>
    <dsp:sp modelId="{BCD165EC-3610-44D1-9C7B-13977AA2C20A}">
      <dsp:nvSpPr>
        <dsp:cNvPr id="0" name=""/>
        <dsp:cNvSpPr/>
      </dsp:nvSpPr>
      <dsp:spPr>
        <a:xfrm>
          <a:off x="3422400" y="7612813"/>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Do not capture employer or provider details on LMIS under the Learner details</a:t>
          </a:r>
          <a:endParaRPr lang="en-US" sz="1600" kern="1200" dirty="0">
            <a:latin typeface="Calibri" panose="020F0502020204030204" pitchFamily="34" charset="0"/>
            <a:cs typeface="Calibri" panose="020F0502020204030204" pitchFamily="34" charset="0"/>
          </a:endParaRPr>
        </a:p>
      </dsp:txBody>
      <dsp:txXfrm>
        <a:off x="3422400" y="7612813"/>
        <a:ext cx="3111273" cy="1866764"/>
      </dsp:txXfrm>
    </dsp:sp>
    <dsp:sp modelId="{08A5B140-B430-41BC-9AE8-073CC364B895}">
      <dsp:nvSpPr>
        <dsp:cNvPr id="0" name=""/>
        <dsp:cNvSpPr/>
      </dsp:nvSpPr>
      <dsp:spPr>
        <a:xfrm>
          <a:off x="6844801" y="7612813"/>
          <a:ext cx="3111273" cy="18667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Correct Start and end date to be captured on LMIS</a:t>
          </a:r>
          <a:endParaRPr lang="en-US" sz="1600" kern="1200" dirty="0">
            <a:latin typeface="Calibri" panose="020F0502020204030204" pitchFamily="34" charset="0"/>
            <a:cs typeface="Calibri" panose="020F0502020204030204" pitchFamily="34" charset="0"/>
          </a:endParaRPr>
        </a:p>
      </dsp:txBody>
      <dsp:txXfrm>
        <a:off x="6844801" y="7612813"/>
        <a:ext cx="3111273" cy="18667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9ED03-E6A6-41AD-BF20-6D9D6E5F6812}"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7222A-E7FC-4564-93AA-C46761428E92}" type="slidenum">
              <a:rPr lang="en-US" smtClean="0"/>
              <a:t>‹#›</a:t>
            </a:fld>
            <a:endParaRPr lang="en-US"/>
          </a:p>
        </p:txBody>
      </p:sp>
    </p:spTree>
    <p:extLst>
      <p:ext uri="{BB962C8B-B14F-4D97-AF65-F5344CB8AC3E}">
        <p14:creationId xmlns:p14="http://schemas.microsoft.com/office/powerpoint/2010/main" val="4113264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E600963-A9AF-4992-BF55-EB147132F8C2}" type="slidenum">
              <a:rPr lang="en-US" smtClean="0"/>
              <a:t>5</a:t>
            </a:fld>
            <a:endParaRPr lang="en-US"/>
          </a:p>
        </p:txBody>
      </p:sp>
    </p:spTree>
    <p:extLst>
      <p:ext uri="{BB962C8B-B14F-4D97-AF65-F5344CB8AC3E}">
        <p14:creationId xmlns:p14="http://schemas.microsoft.com/office/powerpoint/2010/main" val="305794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00963-A9AF-4992-BF55-EB147132F8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18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69801" y="4628647"/>
            <a:ext cx="16948398" cy="500722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71787" y="1530648"/>
            <a:ext cx="16490324" cy="885483"/>
          </a:xfrm>
          <a:effectLst/>
        </p:spPr>
        <p:txBody>
          <a:bodyPr anchor="b">
            <a:normAutofit/>
          </a:bodyPr>
          <a:lstStyle>
            <a:lvl1pPr>
              <a:defRPr sz="4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p:nvPr>
        </p:nvSpPr>
        <p:spPr>
          <a:xfrm>
            <a:off x="871787" y="2527110"/>
            <a:ext cx="16490319" cy="885482"/>
          </a:xfrm>
        </p:spPr>
        <p:txBody>
          <a:bodyPr anchor="t">
            <a:normAutofit/>
          </a:bodyPr>
          <a:lstStyle>
            <a:lvl1pPr marL="0" indent="0" algn="l">
              <a:buNone/>
              <a:defRPr sz="2400" cap="all">
                <a:solidFill>
                  <a:schemeClr val="accent5"/>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874E5ABA-207E-499A-98C0-4E4E20E3A20C}" type="datetime1">
              <a:rPr lang="en-US" smtClean="0"/>
              <a:t>2/12/2024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1156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1786" y="1400176"/>
            <a:ext cx="4547778" cy="2583629"/>
          </a:xfrm>
        </p:spPr>
        <p:txBody>
          <a:bodyPr anchor="b">
            <a:normAutofit/>
          </a:bodyPr>
          <a:lstStyle>
            <a:lvl1pPr algn="l">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351393" y="1769744"/>
            <a:ext cx="9976487" cy="6987324"/>
          </a:xfrm>
        </p:spPr>
        <p:txBody>
          <a:bodyPr anchor="ctr">
            <a:normAutofit/>
          </a:bodyPr>
          <a:lstStyle>
            <a:lvl1pPr>
              <a:defRPr sz="3000">
                <a:solidFill>
                  <a:schemeClr val="tx2"/>
                </a:solidFill>
              </a:defRPr>
            </a:lvl1pPr>
            <a:lvl2pPr>
              <a:defRPr sz="2700">
                <a:solidFill>
                  <a:schemeClr val="tx2"/>
                </a:solidFill>
              </a:defRPr>
            </a:lvl2pPr>
            <a:lvl3pPr>
              <a:defRPr sz="2400">
                <a:solidFill>
                  <a:schemeClr val="tx2"/>
                </a:solidFill>
              </a:defRPr>
            </a:lvl3pPr>
            <a:lvl4pPr>
              <a:defRPr sz="2100">
                <a:solidFill>
                  <a:schemeClr val="tx2"/>
                </a:solidFill>
              </a:defRPr>
            </a:lvl4pPr>
            <a:lvl5pPr>
              <a:defRPr sz="2100">
                <a:solidFill>
                  <a:schemeClr val="tx2"/>
                </a:solidFill>
              </a:defRPr>
            </a:lvl5pPr>
            <a:lvl6pPr>
              <a:defRPr sz="2100">
                <a:solidFill>
                  <a:schemeClr val="tx2"/>
                </a:solidFill>
              </a:defRPr>
            </a:lvl6pPr>
            <a:lvl7pPr>
              <a:defRPr sz="2100">
                <a:solidFill>
                  <a:schemeClr val="tx2"/>
                </a:solidFill>
              </a:defRPr>
            </a:lvl7pPr>
            <a:lvl8pPr>
              <a:defRPr sz="2100">
                <a:solidFill>
                  <a:schemeClr val="tx2"/>
                </a:solidFill>
              </a:defRPr>
            </a:lvl8pPr>
            <a:lvl9pPr>
              <a:defRPr sz="21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1786" y="4254981"/>
            <a:ext cx="4547778" cy="4502088"/>
          </a:xfrm>
        </p:spPr>
        <p:txBody>
          <a:bodyPr anchor="t">
            <a:normAutofit/>
          </a:bodyPr>
          <a:lstStyle>
            <a:lvl1pPr marL="0" indent="0" algn="l">
              <a:buNone/>
              <a:defRPr sz="2400">
                <a:solidFill>
                  <a:srgbClr val="FFFFFF"/>
                </a:solidFill>
              </a:defRPr>
            </a:lvl1pPr>
            <a:lvl2pPr marL="685800" indent="0">
              <a:buNone/>
              <a:defRPr sz="165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11408927" y="9685375"/>
            <a:ext cx="4267199" cy="547688"/>
          </a:xfrm>
        </p:spPr>
        <p:txBody>
          <a:bodyPr/>
          <a:lstStyle/>
          <a:p>
            <a:fld id="{D775F597-BDAB-4D95-804C-AFCE045008B3}" type="datetime1">
              <a:rPr lang="en-US" smtClean="0"/>
              <a:t>2/12/2024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871788" y="9678886"/>
            <a:ext cx="10375815" cy="547688"/>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5837450" y="9685375"/>
            <a:ext cx="1578765" cy="547688"/>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4224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D13197-7D79-4C42-A958-ED6F5D8C4DD6}"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501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B8823C-B680-477C-947D-EEDCCA3B04F4}"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56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003C36-F18C-4E19-84FC-FA3D87E879DC}"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14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4E8FEC-2010-4A09-AE39-576300FF58C4}" type="datetime1">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6003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F1E1A-C956-445D-B041-E473C9BA7FCF}" type="datetime1">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40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29FFF-8055-4D96-AA04-A496DC67E952}" type="datetime1">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3714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2C0B5-9847-4282-B736-8ACDE4E8CC10}" type="datetime1">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95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61CA2-D772-4B4E-9010-B2FDFB8FA8FA}" type="datetime1">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604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D9D11F-D0B7-400C-B783-7AAE662DECEF}" type="datetime1">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326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788" y="1053235"/>
            <a:ext cx="16544424" cy="728432"/>
          </a:xfrm>
        </p:spPr>
        <p:txBody>
          <a:bodyPr/>
          <a:lstStyle/>
          <a:p>
            <a:r>
              <a:rPr lang="en-US"/>
              <a:t>Click to edit Master title style</a:t>
            </a:r>
            <a:endParaRPr lang="en-US" dirty="0"/>
          </a:p>
        </p:txBody>
      </p:sp>
      <p:sp>
        <p:nvSpPr>
          <p:cNvPr id="3" name="Content Placeholder 2"/>
          <p:cNvSpPr>
            <a:spLocks noGrp="1"/>
          </p:cNvSpPr>
          <p:nvPr>
            <p:ph idx="1"/>
          </p:nvPr>
        </p:nvSpPr>
        <p:spPr>
          <a:xfrm>
            <a:off x="871789" y="3511296"/>
            <a:ext cx="16544423" cy="5451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2533999C-4F5F-4763-B791-D9A84152693A}" type="datetime1">
              <a:rPr lang="en-US" smtClean="0"/>
              <a:t>2/12/2024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6480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F1B8A8-9214-43C1-9F31-C152AD4539C1}"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8169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2C59B-5F5D-429C-A3E9-4242FBD31918}" type="datetime1">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1329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D181-78FF-8264-F9D0-E32253DEA24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ZA"/>
          </a:p>
        </p:txBody>
      </p:sp>
      <p:sp>
        <p:nvSpPr>
          <p:cNvPr id="3" name="Subtitle 2">
            <a:extLst>
              <a:ext uri="{FF2B5EF4-FFF2-40B4-BE49-F238E27FC236}">
                <a16:creationId xmlns:a16="http://schemas.microsoft.com/office/drawing/2014/main" id="{DB01EC46-4A25-3959-2427-A0D56AF3847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40A010A-6056-B956-B212-5DBF62542C5E}"/>
              </a:ext>
            </a:extLst>
          </p:cNvPr>
          <p:cNvSpPr>
            <a:spLocks noGrp="1"/>
          </p:cNvSpPr>
          <p:nvPr>
            <p:ph type="dt" sz="half" idx="10"/>
          </p:nvPr>
        </p:nvSpPr>
        <p:spPr/>
        <p:txBody>
          <a:bodyPr/>
          <a:lstStyle/>
          <a:p>
            <a:fld id="{96617C3E-3973-4C3E-B0EA-D1694733131B}" type="datetime1">
              <a:rPr lang="en-US" smtClean="0"/>
              <a:t>2/12/2024</a:t>
            </a:fld>
            <a:endParaRPr lang="en-ZA"/>
          </a:p>
        </p:txBody>
      </p:sp>
      <p:sp>
        <p:nvSpPr>
          <p:cNvPr id="5" name="Footer Placeholder 4">
            <a:extLst>
              <a:ext uri="{FF2B5EF4-FFF2-40B4-BE49-F238E27FC236}">
                <a16:creationId xmlns:a16="http://schemas.microsoft.com/office/drawing/2014/main" id="{DDB6A9E3-8CB9-AC0A-F56E-BEA13B55CB4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2B43177-1012-7EEC-5454-DE4596FC1675}"/>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2576855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4130-562F-DD0D-23D5-8CAB0E527C4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7FC9B7B-BF8A-59F4-A817-899AD38A60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61B03EC-81A9-6AAB-3107-1BD367C86802}"/>
              </a:ext>
            </a:extLst>
          </p:cNvPr>
          <p:cNvSpPr>
            <a:spLocks noGrp="1"/>
          </p:cNvSpPr>
          <p:nvPr>
            <p:ph type="dt" sz="half" idx="10"/>
          </p:nvPr>
        </p:nvSpPr>
        <p:spPr/>
        <p:txBody>
          <a:bodyPr/>
          <a:lstStyle/>
          <a:p>
            <a:fld id="{FA922D17-9C21-4327-8128-F541729FB3EA}" type="datetime1">
              <a:rPr lang="en-US" smtClean="0"/>
              <a:t>2/12/2024</a:t>
            </a:fld>
            <a:endParaRPr lang="en-ZA"/>
          </a:p>
        </p:txBody>
      </p:sp>
      <p:sp>
        <p:nvSpPr>
          <p:cNvPr id="5" name="Footer Placeholder 4">
            <a:extLst>
              <a:ext uri="{FF2B5EF4-FFF2-40B4-BE49-F238E27FC236}">
                <a16:creationId xmlns:a16="http://schemas.microsoft.com/office/drawing/2014/main" id="{AAB5B9FF-937F-8D47-FD15-E0257778625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5BE5F0E-00A4-5BC1-BA01-463877E175D9}"/>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3632576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3497-22A0-13FC-0CBD-1F44C5BEEA9E}"/>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5FC9CA32-A378-BF3A-383D-460949864E10}"/>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6C6023-27A3-431C-7EEB-165E0B1E72BE}"/>
              </a:ext>
            </a:extLst>
          </p:cNvPr>
          <p:cNvSpPr>
            <a:spLocks noGrp="1"/>
          </p:cNvSpPr>
          <p:nvPr>
            <p:ph type="dt" sz="half" idx="10"/>
          </p:nvPr>
        </p:nvSpPr>
        <p:spPr/>
        <p:txBody>
          <a:bodyPr/>
          <a:lstStyle/>
          <a:p>
            <a:fld id="{70800A1D-E62F-45D4-BD0C-9DEB90994D15}" type="datetime1">
              <a:rPr lang="en-US" smtClean="0"/>
              <a:t>2/12/2024</a:t>
            </a:fld>
            <a:endParaRPr lang="en-ZA"/>
          </a:p>
        </p:txBody>
      </p:sp>
      <p:sp>
        <p:nvSpPr>
          <p:cNvPr id="5" name="Footer Placeholder 4">
            <a:extLst>
              <a:ext uri="{FF2B5EF4-FFF2-40B4-BE49-F238E27FC236}">
                <a16:creationId xmlns:a16="http://schemas.microsoft.com/office/drawing/2014/main" id="{B2460217-6E86-3C77-A321-E87F886518D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AE00078-253F-B201-D09A-418717378767}"/>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87862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792D-BF81-346F-0FDB-BD7712B001B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C53E1BD-0215-0D1A-C889-655BE37F4FBA}"/>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97A0C66-3C4C-191C-68C2-CFB97C023F3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3520C92-D3F5-1F7C-4CEF-921F3332B70B}"/>
              </a:ext>
            </a:extLst>
          </p:cNvPr>
          <p:cNvSpPr>
            <a:spLocks noGrp="1"/>
          </p:cNvSpPr>
          <p:nvPr>
            <p:ph type="dt" sz="half" idx="10"/>
          </p:nvPr>
        </p:nvSpPr>
        <p:spPr/>
        <p:txBody>
          <a:bodyPr/>
          <a:lstStyle/>
          <a:p>
            <a:fld id="{71F7AACF-D483-433D-8761-9BBFF1EF291A}" type="datetime1">
              <a:rPr lang="en-US" smtClean="0"/>
              <a:t>2/12/2024</a:t>
            </a:fld>
            <a:endParaRPr lang="en-ZA"/>
          </a:p>
        </p:txBody>
      </p:sp>
      <p:sp>
        <p:nvSpPr>
          <p:cNvPr id="6" name="Footer Placeholder 5">
            <a:extLst>
              <a:ext uri="{FF2B5EF4-FFF2-40B4-BE49-F238E27FC236}">
                <a16:creationId xmlns:a16="http://schemas.microsoft.com/office/drawing/2014/main" id="{A7D3EA83-9BF1-4251-2A41-C2E0E3AB849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EBFEF83-309B-3AC2-ABD4-BDEA6C90B131}"/>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231489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D481-9F0F-6228-D712-BAF07AC13DE1}"/>
              </a:ext>
            </a:extLst>
          </p:cNvPr>
          <p:cNvSpPr>
            <a:spLocks noGrp="1"/>
          </p:cNvSpPr>
          <p:nvPr>
            <p:ph type="title"/>
          </p:nvPr>
        </p:nvSpPr>
        <p:spPr>
          <a:xfrm>
            <a:off x="1259682" y="547688"/>
            <a:ext cx="15773400" cy="1988345"/>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7182968-F75E-C857-4A08-33F423B86C6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05BD7-F8BC-93DC-4F37-85B5A7A41836}"/>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D74C5C3-D77E-17DB-E1AD-9B498726FDE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118C7-CA9D-9C0A-69AA-1C047C2301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0133765-0208-6DDE-6AEF-2817BD855D3C}"/>
              </a:ext>
            </a:extLst>
          </p:cNvPr>
          <p:cNvSpPr>
            <a:spLocks noGrp="1"/>
          </p:cNvSpPr>
          <p:nvPr>
            <p:ph type="dt" sz="half" idx="10"/>
          </p:nvPr>
        </p:nvSpPr>
        <p:spPr/>
        <p:txBody>
          <a:bodyPr/>
          <a:lstStyle/>
          <a:p>
            <a:fld id="{93E8D87B-5324-4CC6-80CD-761266BEDBDB}" type="datetime1">
              <a:rPr lang="en-US" smtClean="0"/>
              <a:t>2/12/2024</a:t>
            </a:fld>
            <a:endParaRPr lang="en-ZA"/>
          </a:p>
        </p:txBody>
      </p:sp>
      <p:sp>
        <p:nvSpPr>
          <p:cNvPr id="8" name="Footer Placeholder 7">
            <a:extLst>
              <a:ext uri="{FF2B5EF4-FFF2-40B4-BE49-F238E27FC236}">
                <a16:creationId xmlns:a16="http://schemas.microsoft.com/office/drawing/2014/main" id="{28524FA9-0FFA-5676-B15B-EFEAB8FF22E3}"/>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02F34DF-15FF-A95B-96EF-4732B65DBE50}"/>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649144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8562-644E-209E-D0BD-AFCFBE00687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3BA273C8-BE44-3BD6-3E7A-F961EA41564B}"/>
              </a:ext>
            </a:extLst>
          </p:cNvPr>
          <p:cNvSpPr>
            <a:spLocks noGrp="1"/>
          </p:cNvSpPr>
          <p:nvPr>
            <p:ph type="dt" sz="half" idx="10"/>
          </p:nvPr>
        </p:nvSpPr>
        <p:spPr/>
        <p:txBody>
          <a:bodyPr/>
          <a:lstStyle/>
          <a:p>
            <a:fld id="{098194E9-A83F-40C8-B15C-C09503AC4F37}" type="datetime1">
              <a:rPr lang="en-US" smtClean="0"/>
              <a:t>2/12/2024</a:t>
            </a:fld>
            <a:endParaRPr lang="en-ZA"/>
          </a:p>
        </p:txBody>
      </p:sp>
      <p:sp>
        <p:nvSpPr>
          <p:cNvPr id="4" name="Footer Placeholder 3">
            <a:extLst>
              <a:ext uri="{FF2B5EF4-FFF2-40B4-BE49-F238E27FC236}">
                <a16:creationId xmlns:a16="http://schemas.microsoft.com/office/drawing/2014/main" id="{E4F6B3A9-666F-1F6C-6BE0-224DF13B833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83B3E416-84E7-DC65-7D15-93B563307270}"/>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1311737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895794-0816-0E32-1A97-4AFE28DE859A}"/>
              </a:ext>
            </a:extLst>
          </p:cNvPr>
          <p:cNvSpPr>
            <a:spLocks noGrp="1"/>
          </p:cNvSpPr>
          <p:nvPr>
            <p:ph type="dt" sz="half" idx="10"/>
          </p:nvPr>
        </p:nvSpPr>
        <p:spPr/>
        <p:txBody>
          <a:bodyPr/>
          <a:lstStyle/>
          <a:p>
            <a:fld id="{6A55B75A-95A0-4F91-953A-09DDD9662510}" type="datetime1">
              <a:rPr lang="en-US" smtClean="0"/>
              <a:t>2/12/2024</a:t>
            </a:fld>
            <a:endParaRPr lang="en-ZA"/>
          </a:p>
        </p:txBody>
      </p:sp>
      <p:sp>
        <p:nvSpPr>
          <p:cNvPr id="3" name="Footer Placeholder 2">
            <a:extLst>
              <a:ext uri="{FF2B5EF4-FFF2-40B4-BE49-F238E27FC236}">
                <a16:creationId xmlns:a16="http://schemas.microsoft.com/office/drawing/2014/main" id="{D42722C6-4A09-0C0B-A904-982EB3B364F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13ECACF-52EB-4EBD-EC2D-DBBA04521733}"/>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1807472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72FBD-6E2B-7483-1504-F59CA8E8117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2BC8F4D-ADF3-CA21-A4B8-30F60D49E6C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0F18683B-9B81-9F18-B760-86A7C6B98FC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92E91A7-8F09-64AB-050D-6F2993F7A349}"/>
              </a:ext>
            </a:extLst>
          </p:cNvPr>
          <p:cNvSpPr>
            <a:spLocks noGrp="1"/>
          </p:cNvSpPr>
          <p:nvPr>
            <p:ph type="dt" sz="half" idx="10"/>
          </p:nvPr>
        </p:nvSpPr>
        <p:spPr/>
        <p:txBody>
          <a:bodyPr/>
          <a:lstStyle/>
          <a:p>
            <a:fld id="{BB8C1EFB-7B33-4977-99F8-B88A81829B6C}" type="datetime1">
              <a:rPr lang="en-US" smtClean="0"/>
              <a:t>2/12/2024</a:t>
            </a:fld>
            <a:endParaRPr lang="en-ZA"/>
          </a:p>
        </p:txBody>
      </p:sp>
      <p:sp>
        <p:nvSpPr>
          <p:cNvPr id="6" name="Footer Placeholder 5">
            <a:extLst>
              <a:ext uri="{FF2B5EF4-FFF2-40B4-BE49-F238E27FC236}">
                <a16:creationId xmlns:a16="http://schemas.microsoft.com/office/drawing/2014/main" id="{EEF19014-E686-9343-7042-63CC4402781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526FFA9-0614-791F-F365-A8E8B9857506}"/>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20576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71726" y="7712962"/>
            <a:ext cx="16936290" cy="188824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71790" y="3590926"/>
            <a:ext cx="16544423" cy="3221201"/>
          </a:xfrm>
        </p:spPr>
        <p:txBody>
          <a:bodyPr anchor="b">
            <a:normAutofit/>
          </a:bodyPr>
          <a:lstStyle>
            <a:lvl1pPr algn="l">
              <a:defRPr sz="54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71789" y="6812126"/>
            <a:ext cx="16544423" cy="900834"/>
          </a:xfrm>
        </p:spPr>
        <p:txBody>
          <a:bodyPr anchor="t">
            <a:normAutofit/>
          </a:bodyPr>
          <a:lstStyle>
            <a:lvl1pPr marL="0" indent="0" algn="l">
              <a:buNone/>
              <a:defRPr sz="2700" cap="all">
                <a:solidFill>
                  <a:schemeClr val="accent1"/>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E39DDAC0-5C2D-4144-9AA2-E625EE016B58}" type="datetime1">
              <a:rPr lang="en-US" smtClean="0"/>
              <a:t>2/12/2024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589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3D21-00BB-C0DC-C501-BC3231AE780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02537EC-910E-1954-2556-0868F1C7BDE8}"/>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ZA"/>
          </a:p>
        </p:txBody>
      </p:sp>
      <p:sp>
        <p:nvSpPr>
          <p:cNvPr id="4" name="Text Placeholder 3">
            <a:extLst>
              <a:ext uri="{FF2B5EF4-FFF2-40B4-BE49-F238E27FC236}">
                <a16:creationId xmlns:a16="http://schemas.microsoft.com/office/drawing/2014/main" id="{B9D0B2CB-AFE4-50E3-15D9-FBEE7F438C2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883FD97-86CF-8AA1-E728-77AB03801CED}"/>
              </a:ext>
            </a:extLst>
          </p:cNvPr>
          <p:cNvSpPr>
            <a:spLocks noGrp="1"/>
          </p:cNvSpPr>
          <p:nvPr>
            <p:ph type="dt" sz="half" idx="10"/>
          </p:nvPr>
        </p:nvSpPr>
        <p:spPr/>
        <p:txBody>
          <a:bodyPr/>
          <a:lstStyle/>
          <a:p>
            <a:fld id="{E21D60A4-E2E1-4FE5-88AF-3776685387FB}" type="datetime1">
              <a:rPr lang="en-US" smtClean="0"/>
              <a:t>2/12/2024</a:t>
            </a:fld>
            <a:endParaRPr lang="en-ZA"/>
          </a:p>
        </p:txBody>
      </p:sp>
      <p:sp>
        <p:nvSpPr>
          <p:cNvPr id="6" name="Footer Placeholder 5">
            <a:extLst>
              <a:ext uri="{FF2B5EF4-FFF2-40B4-BE49-F238E27FC236}">
                <a16:creationId xmlns:a16="http://schemas.microsoft.com/office/drawing/2014/main" id="{44E3DF0D-154F-44FE-E66D-B2EA0CF91E4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309252D-66C5-911B-288C-B7D2BF967797}"/>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144479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214C-BBB7-ABC4-B462-5B0A4F0C8096}"/>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DE89590-824A-01CE-A935-D63CB9158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03F6E9D-6590-0087-83D6-21F0FE7465CC}"/>
              </a:ext>
            </a:extLst>
          </p:cNvPr>
          <p:cNvSpPr>
            <a:spLocks noGrp="1"/>
          </p:cNvSpPr>
          <p:nvPr>
            <p:ph type="dt" sz="half" idx="10"/>
          </p:nvPr>
        </p:nvSpPr>
        <p:spPr/>
        <p:txBody>
          <a:bodyPr/>
          <a:lstStyle/>
          <a:p>
            <a:fld id="{222342CD-E7FF-4D12-9FF2-F58ED69D9770}" type="datetime1">
              <a:rPr lang="en-US" smtClean="0"/>
              <a:t>2/12/2024</a:t>
            </a:fld>
            <a:endParaRPr lang="en-ZA"/>
          </a:p>
        </p:txBody>
      </p:sp>
      <p:sp>
        <p:nvSpPr>
          <p:cNvPr id="5" name="Footer Placeholder 4">
            <a:extLst>
              <a:ext uri="{FF2B5EF4-FFF2-40B4-BE49-F238E27FC236}">
                <a16:creationId xmlns:a16="http://schemas.microsoft.com/office/drawing/2014/main" id="{8A237E48-F740-EF58-D5CD-59E6D449EB4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F3E0173-AFCA-C79D-A3B9-F23ED4B51CEF}"/>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1876682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B5097-C03E-8094-5F69-673B9FC577D3}"/>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ECE6D63-DD1D-8B17-3B90-226DE9D62CE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F43C8ED-FD69-C674-A4BC-A237FD5D1544}"/>
              </a:ext>
            </a:extLst>
          </p:cNvPr>
          <p:cNvSpPr>
            <a:spLocks noGrp="1"/>
          </p:cNvSpPr>
          <p:nvPr>
            <p:ph type="dt" sz="half" idx="10"/>
          </p:nvPr>
        </p:nvSpPr>
        <p:spPr/>
        <p:txBody>
          <a:bodyPr/>
          <a:lstStyle/>
          <a:p>
            <a:fld id="{199650B1-D0B3-4222-89B8-E2DB6B646126}" type="datetime1">
              <a:rPr lang="en-US" smtClean="0"/>
              <a:t>2/12/2024</a:t>
            </a:fld>
            <a:endParaRPr lang="en-ZA"/>
          </a:p>
        </p:txBody>
      </p:sp>
      <p:sp>
        <p:nvSpPr>
          <p:cNvPr id="5" name="Footer Placeholder 4">
            <a:extLst>
              <a:ext uri="{FF2B5EF4-FFF2-40B4-BE49-F238E27FC236}">
                <a16:creationId xmlns:a16="http://schemas.microsoft.com/office/drawing/2014/main" id="{C89CBD4E-E5B3-AD78-D744-62E8C0C477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6B6232D-D02D-5BFD-9B58-681361B320A5}"/>
              </a:ext>
            </a:extLst>
          </p:cNvPr>
          <p:cNvSpPr>
            <a:spLocks noGrp="1"/>
          </p:cNvSpPr>
          <p:nvPr>
            <p:ph type="sldNum" sz="quarter" idx="12"/>
          </p:nvPr>
        </p:nvSpPr>
        <p:spPr/>
        <p:txBody>
          <a:bodyPr/>
          <a:lstStyle/>
          <a:p>
            <a:fld id="{33FE490F-C57D-431F-B5A2-DA22123CE977}" type="slidenum">
              <a:rPr lang="en-ZA" smtClean="0"/>
              <a:t>‹#›</a:t>
            </a:fld>
            <a:endParaRPr lang="en-ZA"/>
          </a:p>
        </p:txBody>
      </p:sp>
    </p:spTree>
    <p:extLst>
      <p:ext uri="{BB962C8B-B14F-4D97-AF65-F5344CB8AC3E}">
        <p14:creationId xmlns:p14="http://schemas.microsoft.com/office/powerpoint/2010/main" val="228992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7542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401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83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94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6867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8573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36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1790" y="1094487"/>
            <a:ext cx="16544424" cy="72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71790" y="3342005"/>
            <a:ext cx="7792151" cy="544957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4059" y="3342005"/>
            <a:ext cx="7792154" cy="544957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E9DC4C-C922-4CB2-BE2F-83826DD34587}" type="datetime1">
              <a:rPr lang="en-US" smtClean="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8683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6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2339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6348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1855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4234-4392-FF83-4832-78F836019B0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GB"/>
          </a:p>
        </p:txBody>
      </p:sp>
      <p:sp>
        <p:nvSpPr>
          <p:cNvPr id="3" name="Subtitle 2">
            <a:extLst>
              <a:ext uri="{FF2B5EF4-FFF2-40B4-BE49-F238E27FC236}">
                <a16:creationId xmlns:a16="http://schemas.microsoft.com/office/drawing/2014/main" id="{D0613C89-32AC-70BF-022D-8C6CE1F3389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B6C577-310C-B830-CE46-786E923C1818}"/>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5" name="Footer Placeholder 4">
            <a:extLst>
              <a:ext uri="{FF2B5EF4-FFF2-40B4-BE49-F238E27FC236}">
                <a16:creationId xmlns:a16="http://schemas.microsoft.com/office/drawing/2014/main" id="{88ED9A26-837F-AC4C-9ECA-E32DAFA203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DEF947-DFAB-FAE5-DCC9-FB31800795E2}"/>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2888697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D6C8-0D7B-067D-5BE7-0A7083AB61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E83393-28B7-C4D8-A8DA-ABFB57D0EA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A6DF16-FDA6-B89F-EEFD-F989D19D8068}"/>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5" name="Footer Placeholder 4">
            <a:extLst>
              <a:ext uri="{FF2B5EF4-FFF2-40B4-BE49-F238E27FC236}">
                <a16:creationId xmlns:a16="http://schemas.microsoft.com/office/drawing/2014/main" id="{E1DD7FAE-A9F7-70BB-D51E-17784D681F3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185E271-75F9-31C8-07F2-D59104CA2B9D}"/>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3453021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BD53-7E2C-79E1-547C-8E082EC0696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F9C64-3139-BA02-0176-CE65137F49F4}"/>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50BE00-29FC-371D-F148-DA55BBCAFF07}"/>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5" name="Footer Placeholder 4">
            <a:extLst>
              <a:ext uri="{FF2B5EF4-FFF2-40B4-BE49-F238E27FC236}">
                <a16:creationId xmlns:a16="http://schemas.microsoft.com/office/drawing/2014/main" id="{D85081E8-9A5E-C859-54B7-315C53DD39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F2FF1F-B1DB-EBCF-F1DE-3A86F96B10B7}"/>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10394626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338C-E772-C5D5-2D73-DDD13DC4FF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223461-26D6-6D6A-7A47-7867DB0011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330256-1E2D-882D-C7C9-B5023E9D92D9}"/>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251310-A725-5E63-2497-6364476FA46F}"/>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6" name="Footer Placeholder 5">
            <a:extLst>
              <a:ext uri="{FF2B5EF4-FFF2-40B4-BE49-F238E27FC236}">
                <a16:creationId xmlns:a16="http://schemas.microsoft.com/office/drawing/2014/main" id="{6CB1DBAB-C521-60EA-D5F5-E835B0C6E97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305848D-35F8-C08B-407C-7217FE9E96A8}"/>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4227613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78C5-79FA-AEF8-69EB-19E4535899F6}"/>
              </a:ext>
            </a:extLst>
          </p:cNvPr>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5477BE-6DB3-AADF-4C67-5619EC40B41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747ED4A-2425-0FE3-5F04-9D65071FDBB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6A96BF-5796-E3DD-2E47-06F43D5FE38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A975733-CF7E-D885-3B43-CB1F18686733}"/>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41F34C-E9AB-8554-C0E4-68BBB6D4900C}"/>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8" name="Footer Placeholder 7">
            <a:extLst>
              <a:ext uri="{FF2B5EF4-FFF2-40B4-BE49-F238E27FC236}">
                <a16:creationId xmlns:a16="http://schemas.microsoft.com/office/drawing/2014/main" id="{64D087A1-A3AD-3A55-686C-D4D210DB096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39F6147-6305-5EBC-2F81-7A2E80CD4941}"/>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1531749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D3F0-0AD5-BC88-2624-53AD142470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267012-4933-0C6D-149E-092C3EEFB327}"/>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4" name="Footer Placeholder 3">
            <a:extLst>
              <a:ext uri="{FF2B5EF4-FFF2-40B4-BE49-F238E27FC236}">
                <a16:creationId xmlns:a16="http://schemas.microsoft.com/office/drawing/2014/main" id="{49EF6FC9-3FD3-8674-DBBE-5D66AD032FD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D5846A1-2992-2E5C-65AB-1E688F37BEE6}"/>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213555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871790" y="1094488"/>
            <a:ext cx="16544424" cy="8300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71787" y="3376337"/>
            <a:ext cx="7792154" cy="836676"/>
          </a:xfrm>
        </p:spPr>
        <p:txBody>
          <a:bodyPr anchor="ctr">
            <a:noAutofit/>
          </a:bodyPr>
          <a:lstStyle>
            <a:lvl1pPr marL="0" indent="0">
              <a:buNone/>
              <a:defRPr sz="3000" b="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871791" y="4389079"/>
            <a:ext cx="7792149" cy="44024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24059" y="3376339"/>
            <a:ext cx="7792155" cy="830060"/>
          </a:xfrm>
        </p:spPr>
        <p:txBody>
          <a:bodyPr anchor="ctr">
            <a:noAutofit/>
          </a:bodyPr>
          <a:lstStyle>
            <a:lvl1pPr marL="0" marR="0" indent="0" algn="l" defTabSz="685800" rtl="0" eaLnBrk="1" fontAlgn="auto" latinLnBrk="0" hangingPunct="1">
              <a:lnSpc>
                <a:spcPct val="100000"/>
              </a:lnSpc>
              <a:spcBef>
                <a:spcPct val="20000"/>
              </a:spcBef>
              <a:spcAft>
                <a:spcPts val="900"/>
              </a:spcAft>
              <a:buClr>
                <a:schemeClr val="accent1"/>
              </a:buClr>
              <a:buSzPct val="92000"/>
              <a:buFont typeface="Wingdings 2" panose="05020102010507070707" pitchFamily="18" charset="2"/>
              <a:buNone/>
              <a:tabLst/>
              <a:defRPr sz="3000" b="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marR="0" lvl="0" indent="0" algn="l" defTabSz="685800" rtl="0" eaLnBrk="1" fontAlgn="auto" latinLnBrk="0" hangingPunct="1">
              <a:lnSpc>
                <a:spcPct val="100000"/>
              </a:lnSpc>
              <a:spcBef>
                <a:spcPct val="20000"/>
              </a:spcBef>
              <a:spcAft>
                <a:spcPts val="9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9624056" y="4389079"/>
            <a:ext cx="7792157" cy="44024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C50A3-27CC-4190-8497-FD066310A0FE}" type="datetime1">
              <a:rPr lang="en-US" smtClean="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652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D8FCAD-BEF4-74B4-2632-BCB084D86575}"/>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3" name="Footer Placeholder 2">
            <a:extLst>
              <a:ext uri="{FF2B5EF4-FFF2-40B4-BE49-F238E27FC236}">
                <a16:creationId xmlns:a16="http://schemas.microsoft.com/office/drawing/2014/main" id="{F0BFDEC3-53AE-F6A6-52C0-7F96960AEB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6CB4576-426C-15B1-6C57-782D8BFDBED1}"/>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42345903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1BE6-9031-C789-8FD8-C9FFAF2A6F0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2F85DC-4E32-052A-2185-27408CEB50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AD30D2-8BD9-5492-4F68-810D2007509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F530E52-3E51-5F12-13BE-3F5A5EDC7D4D}"/>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6" name="Footer Placeholder 5">
            <a:extLst>
              <a:ext uri="{FF2B5EF4-FFF2-40B4-BE49-F238E27FC236}">
                <a16:creationId xmlns:a16="http://schemas.microsoft.com/office/drawing/2014/main" id="{5F9E0072-4158-09A0-4473-CF909DF2EB5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CF0721-DBF2-EAB4-9DBA-9EF3A3E1BC50}"/>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9152434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5084-EDF9-E5EB-9137-A3D07F679661}"/>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FA269F-7ECF-CF5B-3437-602770BE019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dirty="0"/>
          </a:p>
        </p:txBody>
      </p:sp>
      <p:sp>
        <p:nvSpPr>
          <p:cNvPr id="4" name="Text Placeholder 3">
            <a:extLst>
              <a:ext uri="{FF2B5EF4-FFF2-40B4-BE49-F238E27FC236}">
                <a16:creationId xmlns:a16="http://schemas.microsoft.com/office/drawing/2014/main" id="{817B1D4E-90A1-2691-1335-7A8D8277A08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F663B2C-CFAE-3BF8-B9AC-4533681F6078}"/>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6" name="Footer Placeholder 5">
            <a:extLst>
              <a:ext uri="{FF2B5EF4-FFF2-40B4-BE49-F238E27FC236}">
                <a16:creationId xmlns:a16="http://schemas.microsoft.com/office/drawing/2014/main" id="{489548B2-8016-48FA-6703-4DA5B42B11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B2FCA4-BC74-591B-28DE-2A05EF319584}"/>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313538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05E42-91F1-B05B-D589-0509F70A24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D3B41D-7A1B-CB43-1526-B9441EB943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5FC28C-EC1F-5AA8-B529-D80FC94AE6A1}"/>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5" name="Footer Placeholder 4">
            <a:extLst>
              <a:ext uri="{FF2B5EF4-FFF2-40B4-BE49-F238E27FC236}">
                <a16:creationId xmlns:a16="http://schemas.microsoft.com/office/drawing/2014/main" id="{9DF5003E-71A9-4CCA-7D9D-C4CFDF2B3CF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6AB197-0F16-D612-5466-E7EA97B49BD6}"/>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27620151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1C30F-E414-08B1-81EE-64F6753E881A}"/>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5FD6FC-924F-FE8C-D009-64FB208E70A7}"/>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06007B-C256-10BB-600D-3F7ADE3E6AA2}"/>
              </a:ext>
            </a:extLst>
          </p:cNvPr>
          <p:cNvSpPr>
            <a:spLocks noGrp="1"/>
          </p:cNvSpPr>
          <p:nvPr>
            <p:ph type="dt" sz="half" idx="10"/>
          </p:nvPr>
        </p:nvSpPr>
        <p:spPr/>
        <p:txBody>
          <a:bodyPr/>
          <a:lstStyle/>
          <a:p>
            <a:fld id="{78D1FA83-3791-438B-A2D6-1550C60D6D3E}" type="datetimeFigureOut">
              <a:rPr lang="en-GB" smtClean="0"/>
              <a:t>12/02/2024</a:t>
            </a:fld>
            <a:endParaRPr lang="en-GB" dirty="0"/>
          </a:p>
        </p:txBody>
      </p:sp>
      <p:sp>
        <p:nvSpPr>
          <p:cNvPr id="5" name="Footer Placeholder 4">
            <a:extLst>
              <a:ext uri="{FF2B5EF4-FFF2-40B4-BE49-F238E27FC236}">
                <a16:creationId xmlns:a16="http://schemas.microsoft.com/office/drawing/2014/main" id="{F2B5DF70-1165-FF93-BE61-C83E591AF46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1C3254A-74BF-3FE0-97D1-86BDE6E8070D}"/>
              </a:ext>
            </a:extLst>
          </p:cNvPr>
          <p:cNvSpPr>
            <a:spLocks noGrp="1"/>
          </p:cNvSpPr>
          <p:nvPr>
            <p:ph type="sldNum" sz="quarter" idx="12"/>
          </p:nvPr>
        </p:nvSpPr>
        <p:spPr/>
        <p:txBody>
          <a:bodyPr/>
          <a:lstStyle/>
          <a:p>
            <a:fld id="{9923236B-3D26-46A7-A550-DEEB04D201EA}" type="slidenum">
              <a:rPr lang="en-GB" smtClean="0"/>
              <a:t>‹#›</a:t>
            </a:fld>
            <a:endParaRPr lang="en-GB" dirty="0"/>
          </a:p>
        </p:txBody>
      </p:sp>
    </p:spTree>
    <p:extLst>
      <p:ext uri="{BB962C8B-B14F-4D97-AF65-F5344CB8AC3E}">
        <p14:creationId xmlns:p14="http://schemas.microsoft.com/office/powerpoint/2010/main" val="97576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863841" y="1094488"/>
            <a:ext cx="16544424" cy="75788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33979C-A7B2-4A0D-ACCC-32AEFEE60B7B}" type="datetime1">
              <a:rPr lang="en-US" smtClean="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3079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C047D-A8F1-481F-8C67-4D87A491EA08}" type="datetime1">
              <a:rPr lang="en-US" smtClean="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960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671726" y="901801"/>
            <a:ext cx="5524085" cy="87232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1786" y="1400176"/>
            <a:ext cx="4547778" cy="2583629"/>
          </a:xfrm>
        </p:spPr>
        <p:txBody>
          <a:bodyPr anchor="b">
            <a:normAutofit/>
          </a:bodyPr>
          <a:lstStyle>
            <a:lvl1pPr algn="l">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351393" y="1769744"/>
            <a:ext cx="9976487" cy="6987324"/>
          </a:xfrm>
        </p:spPr>
        <p:txBody>
          <a:bodyPr anchor="ctr">
            <a:normAutofit/>
          </a:bodyPr>
          <a:lstStyle>
            <a:lvl1pPr>
              <a:defRPr sz="3000">
                <a:solidFill>
                  <a:schemeClr val="tx2"/>
                </a:solidFill>
              </a:defRPr>
            </a:lvl1pPr>
            <a:lvl2pPr>
              <a:defRPr sz="2700">
                <a:solidFill>
                  <a:schemeClr val="tx2"/>
                </a:solidFill>
              </a:defRPr>
            </a:lvl2pPr>
            <a:lvl3pPr>
              <a:defRPr sz="2400">
                <a:solidFill>
                  <a:schemeClr val="tx2"/>
                </a:solidFill>
              </a:defRPr>
            </a:lvl3pPr>
            <a:lvl4pPr>
              <a:defRPr sz="2100">
                <a:solidFill>
                  <a:schemeClr val="tx2"/>
                </a:solidFill>
              </a:defRPr>
            </a:lvl4pPr>
            <a:lvl5pPr>
              <a:defRPr sz="2100">
                <a:solidFill>
                  <a:schemeClr val="tx2"/>
                </a:solidFill>
              </a:defRPr>
            </a:lvl5pPr>
            <a:lvl6pPr>
              <a:defRPr sz="2100">
                <a:solidFill>
                  <a:schemeClr val="tx2"/>
                </a:solidFill>
              </a:defRPr>
            </a:lvl6pPr>
            <a:lvl7pPr>
              <a:defRPr sz="2100">
                <a:solidFill>
                  <a:schemeClr val="tx2"/>
                </a:solidFill>
              </a:defRPr>
            </a:lvl7pPr>
            <a:lvl8pPr>
              <a:defRPr sz="2100">
                <a:solidFill>
                  <a:schemeClr val="tx2"/>
                </a:solidFill>
              </a:defRPr>
            </a:lvl8pPr>
            <a:lvl9pPr>
              <a:defRPr sz="21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1786" y="4254981"/>
            <a:ext cx="4547778" cy="4502088"/>
          </a:xfrm>
        </p:spPr>
        <p:txBody>
          <a:bodyPr anchor="t">
            <a:normAutofit/>
          </a:bodyPr>
          <a:lstStyle>
            <a:lvl1pPr marL="0" indent="0" algn="l">
              <a:buNone/>
              <a:defRPr sz="2400">
                <a:solidFill>
                  <a:srgbClr val="FFFFFF"/>
                </a:solidFill>
              </a:defRPr>
            </a:lvl1pPr>
            <a:lvl2pPr marL="685800" indent="0">
              <a:buNone/>
              <a:defRPr sz="165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11408927" y="9685375"/>
            <a:ext cx="4267199" cy="547688"/>
          </a:xfrm>
        </p:spPr>
        <p:txBody>
          <a:bodyPr/>
          <a:lstStyle/>
          <a:p>
            <a:fld id="{26AE6107-F4CC-4B27-814C-C03152A849ED}" type="datetime1">
              <a:rPr lang="en-US" smtClean="0"/>
              <a:t>2/12/2024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871788" y="9678886"/>
            <a:ext cx="10375815" cy="547688"/>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5837450" y="9685375"/>
            <a:ext cx="1578765" cy="547688"/>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6316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1790" y="7040084"/>
            <a:ext cx="16544424" cy="850107"/>
          </a:xfrm>
        </p:spPr>
        <p:txBody>
          <a:bodyPr anchor="b">
            <a:normAutofit/>
          </a:bodyPr>
          <a:lstStyle>
            <a:lvl1pPr algn="l">
              <a:defRPr sz="36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71726" y="962026"/>
            <a:ext cx="16936289" cy="5476874"/>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dirty="0"/>
              <a:t>Click icon to add picture</a:t>
            </a:r>
          </a:p>
        </p:txBody>
      </p:sp>
      <p:sp>
        <p:nvSpPr>
          <p:cNvPr id="4" name="Text Placeholder 3"/>
          <p:cNvSpPr>
            <a:spLocks noGrp="1"/>
          </p:cNvSpPr>
          <p:nvPr>
            <p:ph type="body" sz="half" idx="2"/>
          </p:nvPr>
        </p:nvSpPr>
        <p:spPr>
          <a:xfrm>
            <a:off x="871789" y="7890191"/>
            <a:ext cx="16544426" cy="1497222"/>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FFDAFBBF-321A-461C-8146-E0EF1A9408A8}" type="datetime1">
              <a:rPr lang="en-US" smtClean="0"/>
              <a:t>2/12/2024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731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1788" y="1057687"/>
            <a:ext cx="16544424" cy="75226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71788" y="3504004"/>
            <a:ext cx="16544424" cy="547807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08927" y="9635872"/>
            <a:ext cx="4267199" cy="547688"/>
          </a:xfrm>
          <a:prstGeom prst="rect">
            <a:avLst/>
          </a:prstGeom>
        </p:spPr>
        <p:txBody>
          <a:bodyPr vert="horz" lIns="91440" tIns="45720" rIns="91440" bIns="45720" rtlCol="0" anchor="ctr"/>
          <a:lstStyle>
            <a:lvl1pPr algn="r">
              <a:defRPr sz="1350">
                <a:solidFill>
                  <a:schemeClr val="tx1">
                    <a:lumMod val="75000"/>
                    <a:lumOff val="25000"/>
                  </a:schemeClr>
                </a:solidFill>
              </a:defRPr>
            </a:lvl1pPr>
          </a:lstStyle>
          <a:p>
            <a:fld id="{18794C2F-BA26-400E-B0B6-7FF5896E44F8}" type="datetime1">
              <a:rPr lang="en-US" smtClean="0"/>
              <a:t>2/12/2024</a:t>
            </a:fld>
            <a:endParaRPr lang="en-US" dirty="0"/>
          </a:p>
        </p:txBody>
      </p:sp>
      <p:sp>
        <p:nvSpPr>
          <p:cNvPr id="5" name="Footer Placeholder 4"/>
          <p:cNvSpPr>
            <a:spLocks noGrp="1"/>
          </p:cNvSpPr>
          <p:nvPr>
            <p:ph type="ftr" sz="quarter" idx="3"/>
          </p:nvPr>
        </p:nvSpPr>
        <p:spPr>
          <a:xfrm>
            <a:off x="871788" y="9635872"/>
            <a:ext cx="10375815" cy="547688"/>
          </a:xfrm>
          <a:prstGeom prst="rect">
            <a:avLst/>
          </a:prstGeom>
        </p:spPr>
        <p:txBody>
          <a:bodyPr vert="horz" lIns="91440" tIns="45720" rIns="91440" bIns="45720" rtlCol="0" anchor="ctr"/>
          <a:lstStyle>
            <a:lvl1pPr algn="l">
              <a:defRPr sz="13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5837450" y="9635872"/>
            <a:ext cx="1578765" cy="547688"/>
          </a:xfrm>
          <a:prstGeom prst="rect">
            <a:avLst/>
          </a:prstGeom>
        </p:spPr>
        <p:txBody>
          <a:bodyPr vert="horz" lIns="91440" tIns="45720" rIns="91440" bIns="45720" rtlCol="0" anchor="ctr"/>
          <a:lstStyle>
            <a:lvl1pPr algn="r">
              <a:defRPr sz="13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669801" y="10083692"/>
            <a:ext cx="5554980" cy="14249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12063221" y="10083692"/>
            <a:ext cx="5554980" cy="147831"/>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6362745" y="10083692"/>
            <a:ext cx="5554980"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D834F210-26F9-4B14-B85E-04CFB6429C2D}"/>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5258296" y="365038"/>
            <a:ext cx="2694785" cy="1122827"/>
          </a:xfrm>
          <a:prstGeom prst="rect">
            <a:avLst/>
          </a:prstGeom>
        </p:spPr>
      </p:pic>
    </p:spTree>
    <p:extLst>
      <p:ext uri="{BB962C8B-B14F-4D97-AF65-F5344CB8AC3E}">
        <p14:creationId xmlns:p14="http://schemas.microsoft.com/office/powerpoint/2010/main" val="24026284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685800" rtl="0" eaLnBrk="1" latinLnBrk="0" hangingPunct="1">
        <a:lnSpc>
          <a:spcPct val="100000"/>
        </a:lnSpc>
        <a:spcBef>
          <a:spcPct val="0"/>
        </a:spcBef>
        <a:buNone/>
        <a:defRPr sz="4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9000" indent="-459000" algn="l" defTabSz="685800" rtl="0" eaLnBrk="1" latinLnBrk="0" hangingPunct="1">
        <a:lnSpc>
          <a:spcPct val="110000"/>
        </a:lnSpc>
        <a:spcBef>
          <a:spcPct val="20000"/>
        </a:spcBef>
        <a:spcAft>
          <a:spcPts val="900"/>
        </a:spcAft>
        <a:buClr>
          <a:schemeClr val="accent1"/>
        </a:buClr>
        <a:buSzPct val="92000"/>
        <a:buFont typeface="Wingdings 2" panose="05020102010507070707" pitchFamily="18" charset="2"/>
        <a:buChar char=""/>
        <a:defRPr sz="2550" kern="1200">
          <a:solidFill>
            <a:schemeClr val="tx1">
              <a:lumMod val="75000"/>
              <a:lumOff val="25000"/>
            </a:schemeClr>
          </a:solidFill>
          <a:latin typeface="+mn-lt"/>
          <a:ea typeface="+mn-ea"/>
          <a:cs typeface="+mn-cs"/>
        </a:defRPr>
      </a:lvl1pPr>
      <a:lvl2pPr marL="945000" indent="-459000" algn="l" defTabSz="685800" rtl="0" eaLnBrk="1" latinLnBrk="0" hangingPunct="1">
        <a:spcBef>
          <a:spcPct val="20000"/>
        </a:spcBef>
        <a:spcAft>
          <a:spcPts val="900"/>
        </a:spcAft>
        <a:buClr>
          <a:schemeClr val="accent1"/>
        </a:buClr>
        <a:buSzPct val="92000"/>
        <a:buFont typeface="Wingdings 2" panose="05020102010507070707" pitchFamily="18" charset="2"/>
        <a:buChar char=""/>
        <a:defRPr sz="2100" kern="1200">
          <a:solidFill>
            <a:schemeClr val="tx1">
              <a:lumMod val="75000"/>
              <a:lumOff val="25000"/>
            </a:schemeClr>
          </a:solidFill>
          <a:latin typeface="+mn-lt"/>
          <a:ea typeface="+mn-ea"/>
          <a:cs typeface="+mn-cs"/>
        </a:defRPr>
      </a:lvl2pPr>
      <a:lvl3pPr marL="1350000" indent="-405000" algn="l" defTabSz="685800" rtl="0" eaLnBrk="1" latinLnBrk="0" hangingPunct="1">
        <a:spcBef>
          <a:spcPct val="20000"/>
        </a:spcBef>
        <a:spcAft>
          <a:spcPts val="900"/>
        </a:spcAft>
        <a:buClr>
          <a:schemeClr val="accent1"/>
        </a:buClr>
        <a:buSzPct val="92000"/>
        <a:buFont typeface="Wingdings 2" panose="05020102010507070707" pitchFamily="18" charset="2"/>
        <a:buChar char=""/>
        <a:defRPr sz="1950" kern="1200">
          <a:solidFill>
            <a:schemeClr val="tx1">
              <a:lumMod val="75000"/>
              <a:lumOff val="25000"/>
            </a:schemeClr>
          </a:solidFill>
          <a:latin typeface="+mn-lt"/>
          <a:ea typeface="+mn-ea"/>
          <a:cs typeface="+mn-cs"/>
        </a:defRPr>
      </a:lvl3pPr>
      <a:lvl4pPr marL="1863000" indent="-351000" algn="l" defTabSz="685800" rtl="0" eaLnBrk="1" latinLnBrk="0" hangingPunct="1">
        <a:spcBef>
          <a:spcPct val="20000"/>
        </a:spcBef>
        <a:spcAft>
          <a:spcPts val="900"/>
        </a:spcAft>
        <a:buClr>
          <a:schemeClr val="accent1"/>
        </a:buClr>
        <a:buSzPct val="92000"/>
        <a:buFont typeface="Wingdings 2" panose="05020102010507070707" pitchFamily="18" charset="2"/>
        <a:buChar char=""/>
        <a:defRPr sz="1650" kern="1200">
          <a:solidFill>
            <a:schemeClr val="tx1">
              <a:lumMod val="75000"/>
              <a:lumOff val="25000"/>
            </a:schemeClr>
          </a:solidFill>
          <a:latin typeface="+mn-lt"/>
          <a:ea typeface="+mn-ea"/>
          <a:cs typeface="+mn-cs"/>
        </a:defRPr>
      </a:lvl4pPr>
      <a:lvl5pPr marL="2403000" indent="-351000" algn="l" defTabSz="685800" rtl="0" eaLnBrk="1" latinLnBrk="0" hangingPunct="1">
        <a:spcBef>
          <a:spcPct val="20000"/>
        </a:spcBef>
        <a:spcAft>
          <a:spcPts val="900"/>
        </a:spcAft>
        <a:buClr>
          <a:schemeClr val="accent1"/>
        </a:buClr>
        <a:buSzPct val="92000"/>
        <a:buFont typeface="Wingdings 2" panose="05020102010507070707" pitchFamily="18" charset="2"/>
        <a:buChar char=""/>
        <a:defRPr sz="1650" kern="1200">
          <a:solidFill>
            <a:schemeClr val="tx1">
              <a:lumMod val="75000"/>
              <a:lumOff val="25000"/>
            </a:schemeClr>
          </a:solidFill>
          <a:latin typeface="+mn-lt"/>
          <a:ea typeface="+mn-ea"/>
          <a:cs typeface="+mn-cs"/>
        </a:defRPr>
      </a:lvl5pPr>
      <a:lvl6pPr marL="285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6pPr>
      <a:lvl7pPr marL="330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7pPr>
      <a:lvl8pPr marL="375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8pPr>
      <a:lvl9pPr marL="4200000" indent="-342900" algn="l" defTabSz="685800" rtl="0" eaLnBrk="1" latinLnBrk="0" hangingPunct="1">
        <a:spcBef>
          <a:spcPct val="20000"/>
        </a:spcBef>
        <a:spcAft>
          <a:spcPts val="9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80397-4A00-4305-9586-3D6B9C93679E}"/>
              </a:ext>
            </a:extLst>
          </p:cNvPr>
          <p:cNvSpPr>
            <a:spLocks noGrp="1"/>
          </p:cNvSpPr>
          <p:nvPr>
            <p:ph type="title"/>
          </p:nvPr>
        </p:nvSpPr>
        <p:spPr>
          <a:xfrm>
            <a:off x="1257300" y="533548"/>
            <a:ext cx="15773400" cy="1304681"/>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7CB6048-718B-46E5-B791-7680CAE8BAEB}"/>
              </a:ext>
            </a:extLst>
          </p:cNvPr>
          <p:cNvSpPr>
            <a:spLocks noGrp="1"/>
          </p:cNvSpPr>
          <p:nvPr>
            <p:ph type="body" idx="1"/>
          </p:nvPr>
        </p:nvSpPr>
        <p:spPr>
          <a:xfrm>
            <a:off x="1257300" y="275257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3F4B6-9705-4C2B-BD36-B10A23811D5C}"/>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1428947-CB5D-46B8-A5C0-300329AE9B8E}" type="datetime1">
              <a:rPr lang="en-US" smtClean="0"/>
              <a:t>2/12/2024</a:t>
            </a:fld>
            <a:endParaRPr lang="en-GB" dirty="0"/>
          </a:p>
        </p:txBody>
      </p:sp>
      <p:sp>
        <p:nvSpPr>
          <p:cNvPr id="5" name="Footer Placeholder 4">
            <a:extLst>
              <a:ext uri="{FF2B5EF4-FFF2-40B4-BE49-F238E27FC236}">
                <a16:creationId xmlns:a16="http://schemas.microsoft.com/office/drawing/2014/main" id="{7EA23A26-B85B-474B-9D44-B7A9BF17AEC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652C085-0BC0-40D6-A2A8-2817D30B945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115B68B-7311-4EDD-9433-1357D117B665}" type="slidenum">
              <a:rPr lang="en-GB" smtClean="0"/>
              <a:t>‹#›</a:t>
            </a:fld>
            <a:endParaRPr lang="en-GB" dirty="0"/>
          </a:p>
        </p:txBody>
      </p:sp>
    </p:spTree>
    <p:extLst>
      <p:ext uri="{BB962C8B-B14F-4D97-AF65-F5344CB8AC3E}">
        <p14:creationId xmlns:p14="http://schemas.microsoft.com/office/powerpoint/2010/main" val="1252962183"/>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1371600" rtl="0" eaLnBrk="1" latinLnBrk="0" hangingPunct="1">
        <a:lnSpc>
          <a:spcPct val="90000"/>
        </a:lnSpc>
        <a:spcBef>
          <a:spcPct val="0"/>
        </a:spcBef>
        <a:buNone/>
        <a:defRPr sz="4200" kern="1200">
          <a:solidFill>
            <a:schemeClr val="tx1"/>
          </a:solidFill>
          <a:latin typeface="Franklin Gothic Demi" panose="020B07030201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Franklin Gothic Book" panose="020B0503020102020204" pitchFamily="34" charset="0"/>
          <a:ea typeface="+mn-ea"/>
          <a:cs typeface="Aparajita" panose="020B0502040204020203" pitchFamily="18"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Book" panose="020B0503020102020204" pitchFamily="34" charset="0"/>
          <a:ea typeface="+mn-ea"/>
          <a:cs typeface="Aparajita" panose="020B0502040204020203" pitchFamily="18"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Book" panose="020B0503020102020204" pitchFamily="34" charset="0"/>
          <a:ea typeface="+mn-ea"/>
          <a:cs typeface="Aparajita" panose="020B0502040204020203" pitchFamily="18"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Book" panose="020B0503020102020204" pitchFamily="34" charset="0"/>
          <a:ea typeface="+mn-ea"/>
          <a:cs typeface="Aparajita" panose="020B0502040204020203" pitchFamily="18"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400" kern="1200">
          <a:solidFill>
            <a:schemeClr val="tx1"/>
          </a:solidFill>
          <a:latin typeface="Franklin Gothic Book" panose="020B0503020102020204" pitchFamily="34" charset="0"/>
          <a:ea typeface="+mn-ea"/>
          <a:cs typeface="Aparajita" panose="020B0502040204020203" pitchFamily="18"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16F69-F609-4DE4-93AE-4D7BC9201818}" type="datetime1">
              <a:rPr lang="en-US" smtClean="0"/>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547162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50C0F-4F0C-73E0-6491-F50D4F008EE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036AAB9-E9CA-C826-C9A0-303B72D9843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C518AFC-88D3-BF13-E5F2-980A56AEF7E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B7568B9E-F3DD-438D-9FDF-F325CF5A4F7B}" type="datetime1">
              <a:rPr lang="en-US" smtClean="0"/>
              <a:t>2/12/2024</a:t>
            </a:fld>
            <a:endParaRPr lang="en-ZA"/>
          </a:p>
        </p:txBody>
      </p:sp>
      <p:sp>
        <p:nvSpPr>
          <p:cNvPr id="5" name="Footer Placeholder 4">
            <a:extLst>
              <a:ext uri="{FF2B5EF4-FFF2-40B4-BE49-F238E27FC236}">
                <a16:creationId xmlns:a16="http://schemas.microsoft.com/office/drawing/2014/main" id="{0346C843-E726-5AC4-9B61-6455109D7AE8}"/>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ZA"/>
          </a:p>
        </p:txBody>
      </p:sp>
      <p:sp>
        <p:nvSpPr>
          <p:cNvPr id="6" name="Slide Number Placeholder 5">
            <a:extLst>
              <a:ext uri="{FF2B5EF4-FFF2-40B4-BE49-F238E27FC236}">
                <a16:creationId xmlns:a16="http://schemas.microsoft.com/office/drawing/2014/main" id="{45C49A17-BC17-7A45-814B-4EFBCC23F1C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33FE490F-C57D-431F-B5A2-DA22123CE977}" type="slidenum">
              <a:rPr lang="en-ZA" smtClean="0"/>
              <a:t>‹#›</a:t>
            </a:fld>
            <a:endParaRPr lang="en-ZA"/>
          </a:p>
        </p:txBody>
      </p:sp>
    </p:spTree>
    <p:extLst>
      <p:ext uri="{BB962C8B-B14F-4D97-AF65-F5344CB8AC3E}">
        <p14:creationId xmlns:p14="http://schemas.microsoft.com/office/powerpoint/2010/main" val="40070350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398422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C173B-0843-5353-26E8-8D38D3058AC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E40154-34F0-D23D-E625-352EE4A0A018}"/>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FB7938-BBDD-2139-A51B-167094634DF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8D1FA83-3791-438B-A2D6-1550C60D6D3E}" type="datetimeFigureOut">
              <a:rPr lang="en-GB" smtClean="0"/>
              <a:t>12/02/2024</a:t>
            </a:fld>
            <a:endParaRPr lang="en-GB" dirty="0"/>
          </a:p>
        </p:txBody>
      </p:sp>
      <p:sp>
        <p:nvSpPr>
          <p:cNvPr id="5" name="Footer Placeholder 4">
            <a:extLst>
              <a:ext uri="{FF2B5EF4-FFF2-40B4-BE49-F238E27FC236}">
                <a16:creationId xmlns:a16="http://schemas.microsoft.com/office/drawing/2014/main" id="{87FFC8E7-7947-3E5D-4387-235715862BB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C7B2BAC-FCF3-31FE-3B76-8E576089890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923236B-3D26-46A7-A550-DEEB04D201EA}" type="slidenum">
              <a:rPr lang="en-GB" smtClean="0"/>
              <a:t>‹#›</a:t>
            </a:fld>
            <a:endParaRPr lang="en-GB" dirty="0"/>
          </a:p>
        </p:txBody>
      </p:sp>
      <p:sp>
        <p:nvSpPr>
          <p:cNvPr id="7" name="Rectangle 6">
            <a:extLst>
              <a:ext uri="{FF2B5EF4-FFF2-40B4-BE49-F238E27FC236}">
                <a16:creationId xmlns:a16="http://schemas.microsoft.com/office/drawing/2014/main" id="{1DA87809-BB36-4F29-12DD-BFE2BDA40010}"/>
              </a:ext>
            </a:extLst>
          </p:cNvPr>
          <p:cNvSpPr/>
          <p:nvPr userDrawn="1"/>
        </p:nvSpPr>
        <p:spPr>
          <a:xfrm>
            <a:off x="110613" y="102395"/>
            <a:ext cx="18066774" cy="10082213"/>
          </a:xfrm>
          <a:prstGeom prst="rect">
            <a:avLst/>
          </a:prstGeom>
          <a:noFill/>
          <a:ln w="184150">
            <a:gradFill flip="none" rotWithShape="1">
              <a:gsLst>
                <a:gs pos="0">
                  <a:srgbClr val="ACBF79"/>
                </a:gs>
                <a:gs pos="84000">
                  <a:srgbClr val="809BA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pic>
        <p:nvPicPr>
          <p:cNvPr id="9" name="Picture 8" descr="Logo, company name&#10;&#10;Description automatically generated">
            <a:extLst>
              <a:ext uri="{FF2B5EF4-FFF2-40B4-BE49-F238E27FC236}">
                <a16:creationId xmlns:a16="http://schemas.microsoft.com/office/drawing/2014/main" id="{49FB0EFB-13FC-2E08-9E2B-25D1109EA80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6024892" y="320096"/>
            <a:ext cx="1927839" cy="1280106"/>
          </a:xfrm>
          <a:prstGeom prst="rect">
            <a:avLst/>
          </a:prstGeom>
          <a:ln>
            <a:noFill/>
          </a:ln>
        </p:spPr>
      </p:pic>
    </p:spTree>
    <p:extLst>
      <p:ext uri="{BB962C8B-B14F-4D97-AF65-F5344CB8AC3E}">
        <p14:creationId xmlns:p14="http://schemas.microsoft.com/office/powerpoint/2010/main" val="297589015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4.xml"/><Relationship Id="rId5" Type="http://schemas.openxmlformats.org/officeDocument/2006/relationships/image" Target="../media/image2.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jpe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image" Target="../media/image8.jpeg"/><Relationship Id="rId1" Type="http://schemas.openxmlformats.org/officeDocument/2006/relationships/slideLayout" Target="../slideLayouts/slideLayout2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2.jpe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a:off x="1638782" y="1217945"/>
            <a:ext cx="3469898" cy="1779734"/>
          </a:xfrm>
          <a:custGeom>
            <a:avLst/>
            <a:gdLst/>
            <a:ahLst/>
            <a:cxnLst/>
            <a:rect l="l" t="t" r="r" b="b"/>
            <a:pathLst>
              <a:path w="4699386" h="1954715">
                <a:moveTo>
                  <a:pt x="0" y="0"/>
                </a:moveTo>
                <a:lnTo>
                  <a:pt x="4699386" y="0"/>
                </a:lnTo>
                <a:lnTo>
                  <a:pt x="4699386" y="1954715"/>
                </a:lnTo>
                <a:lnTo>
                  <a:pt x="0" y="1954715"/>
                </a:lnTo>
                <a:lnTo>
                  <a:pt x="0" y="0"/>
                </a:lnTo>
                <a:close/>
              </a:path>
            </a:pathLst>
          </a:custGeom>
          <a:blipFill>
            <a:blip r:embed="rId2"/>
            <a:stretch>
              <a:fillRect b="-594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CFAABCC-1DC2-B753-F59E-FF01AFBA5FC6}"/>
              </a:ext>
            </a:extLst>
          </p:cNvPr>
          <p:cNvPicPr>
            <a:picLocks noChangeAspect="1"/>
          </p:cNvPicPr>
          <p:nvPr/>
        </p:nvPicPr>
        <p:blipFill>
          <a:blip r:embed="rId3"/>
          <a:stretch>
            <a:fillRect/>
          </a:stretch>
        </p:blipFill>
        <p:spPr>
          <a:xfrm>
            <a:off x="8933442" y="1059628"/>
            <a:ext cx="8450825" cy="8575714"/>
          </a:xfrm>
          <a:prstGeom prst="rect">
            <a:avLst/>
          </a:prstGeom>
        </p:spPr>
      </p:pic>
      <p:sp>
        <p:nvSpPr>
          <p:cNvPr id="3" name="Subtitle 2">
            <a:extLst>
              <a:ext uri="{FF2B5EF4-FFF2-40B4-BE49-F238E27FC236}">
                <a16:creationId xmlns:a16="http://schemas.microsoft.com/office/drawing/2014/main" id="{7A951F8C-AAA6-6C2A-842B-E9521F5A0C92}"/>
              </a:ext>
            </a:extLst>
          </p:cNvPr>
          <p:cNvSpPr txBox="1">
            <a:spLocks/>
          </p:cNvSpPr>
          <p:nvPr/>
        </p:nvSpPr>
        <p:spPr>
          <a:xfrm>
            <a:off x="723885" y="8337348"/>
            <a:ext cx="7504253" cy="159316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3666F"/>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3666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3666F"/>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3666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Aparajita" panose="020B0604020202020204" pitchFamily="34" charset="0"/>
              </a:rPr>
              <a:t>Presentation by the CEO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Aparajita" panose="020B0604020202020204" pitchFamily="34" charset="0"/>
              </a:rPr>
              <a:t>Dr. Felleng Yende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schemeClr val="tx2">
                    <a:lumMod val="50000"/>
                  </a:schemeClr>
                </a:solidFill>
                <a:effectLst/>
                <a:uLnTx/>
                <a:uFillTx/>
                <a:latin typeface="Calibri" panose="020F0502020204030204"/>
                <a:ea typeface="+mn-ea"/>
                <a:cs typeface="Aparajita" panose="020B0604020202020204" pitchFamily="34" charset="0"/>
              </a:rPr>
              <a:t>Doctor of Philosophy in Management of Technology and Innovation</a:t>
            </a:r>
            <a:endParaRPr kumimoji="0" lang="en-US" sz="1400" b="0" i="0" u="none" strike="noStrike" kern="1200" cap="none" spc="0" normalizeH="0" baseline="0" noProof="0" dirty="0">
              <a:ln>
                <a:noFill/>
              </a:ln>
              <a:solidFill>
                <a:schemeClr val="tx2">
                  <a:lumMod val="50000"/>
                </a:schemeClr>
              </a:solidFill>
              <a:effectLst/>
              <a:uLnTx/>
              <a:uFillTx/>
              <a:latin typeface="Calibri" panose="020F0502020204030204"/>
              <a:ea typeface="+mn-ea"/>
              <a:cs typeface="Aparajita" panose="020B0604020202020204" pitchFamily="34" charset="0"/>
            </a:endParaRPr>
          </a:p>
        </p:txBody>
      </p:sp>
      <p:sp>
        <p:nvSpPr>
          <p:cNvPr id="6" name="TextBox 5">
            <a:extLst>
              <a:ext uri="{FF2B5EF4-FFF2-40B4-BE49-F238E27FC236}">
                <a16:creationId xmlns:a16="http://schemas.microsoft.com/office/drawing/2014/main" id="{348F4DA0-E5BA-B6BF-4F9D-D94098F5170C}"/>
              </a:ext>
            </a:extLst>
          </p:cNvPr>
          <p:cNvSpPr txBox="1"/>
          <p:nvPr/>
        </p:nvSpPr>
        <p:spPr>
          <a:xfrm>
            <a:off x="-53732" y="3019707"/>
            <a:ext cx="9067800" cy="5261056"/>
          </a:xfrm>
          <a:prstGeom prst="rect">
            <a:avLst/>
          </a:prstGeom>
          <a:noFill/>
        </p:spPr>
        <p:txBody>
          <a:bodyPr wrap="square">
            <a:spAutoFit/>
          </a:bodyPr>
          <a:lstStyle/>
          <a:p>
            <a:pPr algn="ctr"/>
            <a:r>
              <a:rPr lang="en-ZA" sz="5598" b="1" dirty="0">
                <a:solidFill>
                  <a:schemeClr val="tx2">
                    <a:lumMod val="75000"/>
                  </a:schemeClr>
                </a:solidFill>
                <a:effectLst>
                  <a:outerShdw blurRad="38100" dist="38100" dir="2700000" algn="tl">
                    <a:srgbClr val="000000">
                      <a:alpha val="43137"/>
                    </a:srgbClr>
                  </a:outerShdw>
                </a:effectLst>
                <a:latin typeface="Franklin Gothic Book" panose="020B0503020102020204" pitchFamily="34" charset="0"/>
              </a:rPr>
              <a:t>FP&amp;M SETA MANDATORY AND DISCRETIONARY </a:t>
            </a:r>
            <a:br>
              <a:rPr lang="en-ZA" sz="5598" b="1" dirty="0">
                <a:solidFill>
                  <a:schemeClr val="tx2">
                    <a:lumMod val="75000"/>
                  </a:schemeClr>
                </a:solidFill>
                <a:effectLst>
                  <a:outerShdw blurRad="38100" dist="38100" dir="2700000" algn="tl">
                    <a:srgbClr val="000000">
                      <a:alpha val="43137"/>
                    </a:srgbClr>
                  </a:outerShdw>
                </a:effectLst>
                <a:latin typeface="Franklin Gothic Book" panose="020B0503020102020204" pitchFamily="34" charset="0"/>
              </a:rPr>
            </a:br>
            <a:r>
              <a:rPr lang="en-ZA" sz="5598" b="1" dirty="0">
                <a:solidFill>
                  <a:schemeClr val="tx2">
                    <a:lumMod val="75000"/>
                  </a:schemeClr>
                </a:solidFill>
                <a:effectLst>
                  <a:outerShdw blurRad="38100" dist="38100" dir="2700000" algn="tl">
                    <a:srgbClr val="000000">
                      <a:alpha val="43137"/>
                    </a:srgbClr>
                  </a:outerShdw>
                </a:effectLst>
                <a:latin typeface="Franklin Gothic Book" panose="020B0503020102020204" pitchFamily="34" charset="0"/>
              </a:rPr>
              <a:t>GRANT WORKSHOPS 2024/25 </a:t>
            </a:r>
          </a:p>
          <a:p>
            <a:pPr algn="ctr"/>
            <a:endParaRPr lang="en-ZA" sz="5598" b="1" dirty="0">
              <a:solidFill>
                <a:schemeClr val="tx2">
                  <a:lumMod val="75000"/>
                </a:schemeClr>
              </a:solidFill>
              <a:effectLst>
                <a:outerShdw blurRad="38100" dist="38100" dir="2700000" algn="tl">
                  <a:srgbClr val="000000">
                    <a:alpha val="43137"/>
                  </a:srgbClr>
                </a:outerShdw>
              </a:effectLst>
              <a:latin typeface="Franklin Gothic Book" panose="020B0503020102020204" pitchFamily="34" charset="0"/>
            </a:endParaRPr>
          </a:p>
          <a:p>
            <a:pPr algn="ctr"/>
            <a:r>
              <a:rPr lang="en-ZA" sz="5598" b="1" i="1" dirty="0">
                <a:solidFill>
                  <a:schemeClr val="tx2">
                    <a:lumMod val="75000"/>
                  </a:schemeClr>
                </a:solidFill>
                <a:effectLst>
                  <a:outerShdw blurRad="38100" dist="38100" dir="2700000" algn="tl">
                    <a:srgbClr val="000000">
                      <a:alpha val="43137"/>
                    </a:srgbClr>
                  </a:outerShdw>
                </a:effectLst>
                <a:latin typeface="Franklin Gothic Book" panose="020B0503020102020204" pitchFamily="34" charset="0"/>
              </a:rPr>
              <a:t>CEO’s OPENING REMARKS</a:t>
            </a:r>
          </a:p>
        </p:txBody>
      </p:sp>
      <p:sp>
        <p:nvSpPr>
          <p:cNvPr id="8" name="Slide Number Placeholder 7">
            <a:extLst>
              <a:ext uri="{FF2B5EF4-FFF2-40B4-BE49-F238E27FC236}">
                <a16:creationId xmlns:a16="http://schemas.microsoft.com/office/drawing/2014/main" id="{0A9B4996-99B0-028C-5F16-C23B31534B28}"/>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9" name="Slide Number Placeholder 6">
            <a:extLst>
              <a:ext uri="{FF2B5EF4-FFF2-40B4-BE49-F238E27FC236}">
                <a16:creationId xmlns:a16="http://schemas.microsoft.com/office/drawing/2014/main" id="{6F95F490-A378-D63D-13A4-F279A3E808F2}"/>
              </a:ext>
            </a:extLst>
          </p:cNvPr>
          <p:cNvSpPr txBox="1">
            <a:spLocks/>
          </p:cNvSpPr>
          <p:nvPr/>
        </p:nvSpPr>
        <p:spPr>
          <a:xfrm>
            <a:off x="12827952" y="9606207"/>
            <a:ext cx="4114800"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E490F-C57D-431F-B5A2-DA22123CE977}" type="slidenum">
              <a:rPr lang="en-ZA" smtClean="0"/>
              <a:pPr/>
              <a:t>1</a:t>
            </a:fld>
            <a:endParaRPr lang="en-Z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123950" y="1832029"/>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 name="Group 33"/>
          <p:cNvGrpSpPr/>
          <p:nvPr/>
        </p:nvGrpSpPr>
        <p:grpSpPr>
          <a:xfrm>
            <a:off x="-337928" y="2387829"/>
            <a:ext cx="6534491" cy="5511342"/>
            <a:chOff x="0" y="0"/>
            <a:chExt cx="1721018" cy="1451547"/>
          </a:xfrm>
          <a:solidFill>
            <a:srgbClr val="4F747F"/>
          </a:solidFill>
        </p:grpSpPr>
        <p:sp>
          <p:nvSpPr>
            <p:cNvPr id="34" name="Freeform 34"/>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35"/>
            <p:cNvSpPr txBox="1"/>
            <p:nvPr/>
          </p:nvSpPr>
          <p:spPr>
            <a:xfrm>
              <a:off x="0" y="-38100"/>
              <a:ext cx="812800" cy="850900"/>
            </a:xfrm>
            <a:prstGeom prst="rect">
              <a:avLst/>
            </a:prstGeom>
            <a:grpFill/>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Freeform 37"/>
          <p:cNvSpPr/>
          <p:nvPr/>
        </p:nvSpPr>
        <p:spPr>
          <a:xfrm>
            <a:off x="-1038153" y="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40"/>
          <p:cNvSpPr/>
          <p:nvPr/>
        </p:nvSpPr>
        <p:spPr>
          <a:xfrm>
            <a:off x="11727014"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43"/>
          <p:cNvSpPr/>
          <p:nvPr/>
        </p:nvSpPr>
        <p:spPr>
          <a:xfrm>
            <a:off x="2479025"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46"/>
          <p:cNvSpPr/>
          <p:nvPr/>
        </p:nvSpPr>
        <p:spPr>
          <a:xfrm>
            <a:off x="1524419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9"/>
          <p:cNvSpPr/>
          <p:nvPr/>
        </p:nvSpPr>
        <p:spPr>
          <a:xfrm>
            <a:off x="4089434" y="-1894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52"/>
          <p:cNvSpPr/>
          <p:nvPr/>
        </p:nvSpPr>
        <p:spPr>
          <a:xfrm>
            <a:off x="16854601"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4" name="Group 54"/>
          <p:cNvGrpSpPr/>
          <p:nvPr/>
        </p:nvGrpSpPr>
        <p:grpSpPr>
          <a:xfrm>
            <a:off x="1622671" y="2220949"/>
            <a:ext cx="6709253" cy="5845101"/>
            <a:chOff x="0" y="0"/>
            <a:chExt cx="6350000" cy="5532120"/>
          </a:xfrm>
        </p:grpSpPr>
        <p:sp>
          <p:nvSpPr>
            <p:cNvPr id="55" name="Freeform 55"/>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AutoShape 57"/>
          <p:cNvSpPr/>
          <p:nvPr/>
        </p:nvSpPr>
        <p:spPr>
          <a:xfrm rot="-7193308">
            <a:off x="-497852" y="6516002"/>
            <a:ext cx="3317663" cy="0"/>
          </a:xfrm>
          <a:prstGeom prst="line">
            <a:avLst/>
          </a:prstGeom>
          <a:ln w="85725"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AutoShape 58"/>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63"/>
          <p:cNvSpPr txBox="1"/>
          <p:nvPr/>
        </p:nvSpPr>
        <p:spPr>
          <a:xfrm>
            <a:off x="2224340" y="3475849"/>
            <a:ext cx="5505913" cy="3996159"/>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MEETING OF </a:t>
            </a:r>
          </a:p>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WSP/ATR </a:t>
            </a:r>
          </a:p>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a:ea typeface="+mn-ea"/>
                <a:cs typeface="+mn-cs"/>
              </a:rPr>
              <a:t>TARGETS</a:t>
            </a:r>
            <a:br>
              <a:rPr kumimoji="0" lang="en-US" sz="4400" b="1" i="0" u="none" strike="noStrike" kern="1200" cap="none" spc="0" normalizeH="0" baseline="0" noProof="0" dirty="0">
                <a:ln>
                  <a:noFill/>
                </a:ln>
                <a:solidFill>
                  <a:prstClr val="white"/>
                </a:solidFill>
                <a:effectLst/>
                <a:uLnTx/>
                <a:uFillTx/>
                <a:latin typeface="Calibri"/>
                <a:ea typeface="+mn-ea"/>
                <a:cs typeface="+mn-cs"/>
              </a:rPr>
            </a:br>
            <a:endParaRPr kumimoji="0" lang="en-US" sz="4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descr="A picture containing text, businesscard, font, logo&#10;&#10;Description automatically generated">
            <a:extLst>
              <a:ext uri="{FF2B5EF4-FFF2-40B4-BE49-F238E27FC236}">
                <a16:creationId xmlns:a16="http://schemas.microsoft.com/office/drawing/2014/main" id="{7DFFDC17-F003-88C9-FF6F-0873AA132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930" y="8944454"/>
            <a:ext cx="2020384" cy="1446273"/>
          </a:xfrm>
          <a:prstGeom prst="rect">
            <a:avLst/>
          </a:prstGeom>
        </p:spPr>
      </p:pic>
      <p:graphicFrame>
        <p:nvGraphicFramePr>
          <p:cNvPr id="68" name="Content Placeholder 2">
            <a:extLst>
              <a:ext uri="{FF2B5EF4-FFF2-40B4-BE49-F238E27FC236}">
                <a16:creationId xmlns:a16="http://schemas.microsoft.com/office/drawing/2014/main" id="{50CF0E2E-A0DE-6E7D-FA36-5A9F60486288}"/>
              </a:ext>
            </a:extLst>
          </p:cNvPr>
          <p:cNvGraphicFramePr/>
          <p:nvPr>
            <p:extLst>
              <p:ext uri="{D42A27DB-BD31-4B8C-83A1-F6EECF244321}">
                <p14:modId xmlns:p14="http://schemas.microsoft.com/office/powerpoint/2010/main" val="4119018718"/>
              </p:ext>
            </p:extLst>
          </p:nvPr>
        </p:nvGraphicFramePr>
        <p:xfrm>
          <a:off x="8272801" y="230142"/>
          <a:ext cx="9627801" cy="902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294A2E0C-402E-B5D0-2338-A8261ED5EF8E}"/>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10" name="Slide Number Placeholder 6">
            <a:extLst>
              <a:ext uri="{FF2B5EF4-FFF2-40B4-BE49-F238E27FC236}">
                <a16:creationId xmlns:a16="http://schemas.microsoft.com/office/drawing/2014/main" id="{A5E94348-3A42-0F53-A023-651CC73C90A7}"/>
              </a:ext>
            </a:extLst>
          </p:cNvPr>
          <p:cNvSpPr txBox="1">
            <a:spLocks/>
          </p:cNvSpPr>
          <p:nvPr/>
        </p:nvSpPr>
        <p:spPr>
          <a:xfrm>
            <a:off x="12712907" y="9551659"/>
            <a:ext cx="4114800"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E490F-C57D-431F-B5A2-DA22123CE977}" type="slidenum">
              <a:rPr lang="en-ZA" smtClean="0"/>
              <a:pPr/>
              <a:t>10</a:t>
            </a:fld>
            <a:endParaRPr lang="en-ZA" dirty="0"/>
          </a:p>
        </p:txBody>
      </p:sp>
    </p:spTree>
    <p:extLst>
      <p:ext uri="{BB962C8B-B14F-4D97-AF65-F5344CB8AC3E}">
        <p14:creationId xmlns:p14="http://schemas.microsoft.com/office/powerpoint/2010/main" val="240554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729FF-35AB-F54B-D5BA-0AD282D406FC}"/>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7542CDE-09CC-B237-6D94-01CAE8681062}"/>
              </a:ext>
            </a:extLst>
          </p:cNvPr>
          <p:cNvSpPr/>
          <p:nvPr/>
        </p:nvSpPr>
        <p:spPr>
          <a:xfrm>
            <a:off x="1123951" y="1832030"/>
            <a:ext cx="7706696"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pPr defTabSz="1371600"/>
            <a:endParaRPr lang="en-ZA">
              <a:solidFill>
                <a:prstClr val="black"/>
              </a:solidFill>
              <a:latin typeface="Aptos" panose="02110004020202020204"/>
            </a:endParaRPr>
          </a:p>
        </p:txBody>
      </p:sp>
      <p:grpSp>
        <p:nvGrpSpPr>
          <p:cNvPr id="33" name="Group 33">
            <a:extLst>
              <a:ext uri="{FF2B5EF4-FFF2-40B4-BE49-F238E27FC236}">
                <a16:creationId xmlns:a16="http://schemas.microsoft.com/office/drawing/2014/main" id="{BB93452D-CE42-4B49-4483-AE77ED2AFEF9}"/>
              </a:ext>
            </a:extLst>
          </p:cNvPr>
          <p:cNvGrpSpPr/>
          <p:nvPr/>
        </p:nvGrpSpPr>
        <p:grpSpPr>
          <a:xfrm>
            <a:off x="-381000" y="2356148"/>
            <a:ext cx="6534491" cy="5511342"/>
            <a:chOff x="0" y="0"/>
            <a:chExt cx="1721018" cy="1451547"/>
          </a:xfrm>
          <a:solidFill>
            <a:srgbClr val="ACBF79"/>
          </a:solidFill>
        </p:grpSpPr>
        <p:sp>
          <p:nvSpPr>
            <p:cNvPr id="34" name="Freeform 34">
              <a:extLst>
                <a:ext uri="{FF2B5EF4-FFF2-40B4-BE49-F238E27FC236}">
                  <a16:creationId xmlns:a16="http://schemas.microsoft.com/office/drawing/2014/main" id="{E8B2B95B-E887-6F10-7FAF-4B7C3CD6572F}"/>
                </a:ext>
              </a:extLst>
            </p:cNvPr>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pPr defTabSz="1371600"/>
              <a:endParaRPr lang="en-ZA">
                <a:solidFill>
                  <a:prstClr val="black"/>
                </a:solidFill>
                <a:latin typeface="Aptos" panose="02110004020202020204"/>
              </a:endParaRPr>
            </a:p>
          </p:txBody>
        </p:sp>
        <p:sp>
          <p:nvSpPr>
            <p:cNvPr id="35" name="TextBox 35">
              <a:extLst>
                <a:ext uri="{FF2B5EF4-FFF2-40B4-BE49-F238E27FC236}">
                  <a16:creationId xmlns:a16="http://schemas.microsoft.com/office/drawing/2014/main" id="{3D39600A-84DC-1BFC-4B56-E5C2327421BA}"/>
                </a:ext>
              </a:extLst>
            </p:cNvPr>
            <p:cNvSpPr txBox="1"/>
            <p:nvPr/>
          </p:nvSpPr>
          <p:spPr>
            <a:xfrm>
              <a:off x="0" y="-38100"/>
              <a:ext cx="812800" cy="850900"/>
            </a:xfrm>
            <a:prstGeom prst="rect">
              <a:avLst/>
            </a:prstGeom>
            <a:grpFill/>
          </p:spPr>
          <p:txBody>
            <a:bodyPr lIns="50801" tIns="50801" rIns="50801" bIns="50801" rtlCol="0" anchor="ctr"/>
            <a:lstStyle/>
            <a:p>
              <a:pPr algn="ctr" defTabSz="1371600">
                <a:lnSpc>
                  <a:spcPts val="2660"/>
                </a:lnSpc>
                <a:spcBef>
                  <a:spcPct val="0"/>
                </a:spcBef>
              </a:pPr>
              <a:endParaRPr>
                <a:solidFill>
                  <a:prstClr val="black"/>
                </a:solidFill>
                <a:latin typeface="Aptos" panose="02110004020202020204"/>
              </a:endParaRPr>
            </a:p>
          </p:txBody>
        </p:sp>
      </p:grpSp>
      <p:sp>
        <p:nvSpPr>
          <p:cNvPr id="37" name="Freeform 37">
            <a:extLst>
              <a:ext uri="{FF2B5EF4-FFF2-40B4-BE49-F238E27FC236}">
                <a16:creationId xmlns:a16="http://schemas.microsoft.com/office/drawing/2014/main" id="{71F6660F-D1BD-B8B5-B63D-BAECE651E560}"/>
              </a:ext>
            </a:extLst>
          </p:cNvPr>
          <p:cNvSpPr/>
          <p:nvPr/>
        </p:nvSpPr>
        <p:spPr>
          <a:xfrm>
            <a:off x="-1038153" y="1"/>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defTabSz="1371600"/>
            <a:endParaRPr lang="en-ZA">
              <a:solidFill>
                <a:prstClr val="black"/>
              </a:solidFill>
              <a:latin typeface="Aptos" panose="02110004020202020204"/>
            </a:endParaRPr>
          </a:p>
        </p:txBody>
      </p:sp>
      <p:sp>
        <p:nvSpPr>
          <p:cNvPr id="40" name="Freeform 40">
            <a:extLst>
              <a:ext uri="{FF2B5EF4-FFF2-40B4-BE49-F238E27FC236}">
                <a16:creationId xmlns:a16="http://schemas.microsoft.com/office/drawing/2014/main" id="{783F209F-448B-8DB0-4181-C4554F335836}"/>
              </a:ext>
            </a:extLst>
          </p:cNvPr>
          <p:cNvSpPr/>
          <p:nvPr/>
        </p:nvSpPr>
        <p:spPr>
          <a:xfrm>
            <a:off x="11727015" y="9447773"/>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defTabSz="1371600"/>
            <a:endParaRPr lang="en-ZA">
              <a:solidFill>
                <a:prstClr val="black"/>
              </a:solidFill>
              <a:latin typeface="Aptos" panose="02110004020202020204"/>
            </a:endParaRPr>
          </a:p>
        </p:txBody>
      </p:sp>
      <p:sp>
        <p:nvSpPr>
          <p:cNvPr id="43" name="Freeform 43">
            <a:extLst>
              <a:ext uri="{FF2B5EF4-FFF2-40B4-BE49-F238E27FC236}">
                <a16:creationId xmlns:a16="http://schemas.microsoft.com/office/drawing/2014/main" id="{7796FD03-E41F-7C8F-9AE1-117CE60244E6}"/>
              </a:ext>
            </a:extLst>
          </p:cNvPr>
          <p:cNvSpPr/>
          <p:nvPr/>
        </p:nvSpPr>
        <p:spPr>
          <a:xfrm>
            <a:off x="2479027" y="-189472"/>
            <a:ext cx="2664422" cy="1218173"/>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defTabSz="1371600"/>
            <a:endParaRPr lang="en-ZA">
              <a:solidFill>
                <a:prstClr val="black"/>
              </a:solidFill>
              <a:latin typeface="Aptos" panose="02110004020202020204"/>
            </a:endParaRPr>
          </a:p>
        </p:txBody>
      </p:sp>
      <p:sp>
        <p:nvSpPr>
          <p:cNvPr id="46" name="Freeform 46">
            <a:extLst>
              <a:ext uri="{FF2B5EF4-FFF2-40B4-BE49-F238E27FC236}">
                <a16:creationId xmlns:a16="http://schemas.microsoft.com/office/drawing/2014/main" id="{F3C6D7A6-A5B5-6C2E-D5B3-64FC648ABB9D}"/>
              </a:ext>
            </a:extLst>
          </p:cNvPr>
          <p:cNvSpPr/>
          <p:nvPr/>
        </p:nvSpPr>
        <p:spPr>
          <a:xfrm>
            <a:off x="15244192" y="9258301"/>
            <a:ext cx="2664422" cy="1218173"/>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defTabSz="1371600"/>
            <a:endParaRPr lang="en-ZA">
              <a:solidFill>
                <a:prstClr val="black"/>
              </a:solidFill>
              <a:latin typeface="Aptos" panose="02110004020202020204"/>
            </a:endParaRPr>
          </a:p>
        </p:txBody>
      </p:sp>
      <p:sp>
        <p:nvSpPr>
          <p:cNvPr id="49" name="Freeform 49">
            <a:extLst>
              <a:ext uri="{FF2B5EF4-FFF2-40B4-BE49-F238E27FC236}">
                <a16:creationId xmlns:a16="http://schemas.microsoft.com/office/drawing/2014/main" id="{70B99F7D-A2F3-CF57-93D5-43C204B1B44A}"/>
              </a:ext>
            </a:extLst>
          </p:cNvPr>
          <p:cNvSpPr/>
          <p:nvPr/>
        </p:nvSpPr>
        <p:spPr>
          <a:xfrm>
            <a:off x="4089436" y="-189472"/>
            <a:ext cx="2664422" cy="1218173"/>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defTabSz="1371600"/>
            <a:endParaRPr lang="en-ZA">
              <a:solidFill>
                <a:prstClr val="black"/>
              </a:solidFill>
              <a:latin typeface="Aptos" panose="02110004020202020204"/>
            </a:endParaRPr>
          </a:p>
        </p:txBody>
      </p:sp>
      <p:sp>
        <p:nvSpPr>
          <p:cNvPr id="52" name="Freeform 52">
            <a:extLst>
              <a:ext uri="{FF2B5EF4-FFF2-40B4-BE49-F238E27FC236}">
                <a16:creationId xmlns:a16="http://schemas.microsoft.com/office/drawing/2014/main" id="{AF454A9D-2424-DA7E-6CFC-84ACD3F2B94C}"/>
              </a:ext>
            </a:extLst>
          </p:cNvPr>
          <p:cNvSpPr/>
          <p:nvPr/>
        </p:nvSpPr>
        <p:spPr>
          <a:xfrm>
            <a:off x="16854602" y="9258301"/>
            <a:ext cx="2664422" cy="1218173"/>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defTabSz="1371600"/>
            <a:endParaRPr lang="en-ZA">
              <a:solidFill>
                <a:prstClr val="black"/>
              </a:solidFill>
              <a:latin typeface="Aptos" panose="02110004020202020204"/>
            </a:endParaRPr>
          </a:p>
        </p:txBody>
      </p:sp>
      <p:grpSp>
        <p:nvGrpSpPr>
          <p:cNvPr id="54" name="Group 54">
            <a:extLst>
              <a:ext uri="{FF2B5EF4-FFF2-40B4-BE49-F238E27FC236}">
                <a16:creationId xmlns:a16="http://schemas.microsoft.com/office/drawing/2014/main" id="{B0DF044D-A0D4-DAEA-A94C-CC220C719628}"/>
              </a:ext>
            </a:extLst>
          </p:cNvPr>
          <p:cNvGrpSpPr/>
          <p:nvPr/>
        </p:nvGrpSpPr>
        <p:grpSpPr>
          <a:xfrm>
            <a:off x="1622672" y="2220950"/>
            <a:ext cx="6709253" cy="5845101"/>
            <a:chOff x="0" y="0"/>
            <a:chExt cx="6350000" cy="5532120"/>
          </a:xfrm>
        </p:grpSpPr>
        <p:sp>
          <p:nvSpPr>
            <p:cNvPr id="55" name="Freeform 55">
              <a:extLst>
                <a:ext uri="{FF2B5EF4-FFF2-40B4-BE49-F238E27FC236}">
                  <a16:creationId xmlns:a16="http://schemas.microsoft.com/office/drawing/2014/main" id="{76A0E654-D74C-3D7F-C0C8-6576C7894789}"/>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pPr defTabSz="1371600"/>
              <a:endParaRPr lang="en-ZA">
                <a:solidFill>
                  <a:prstClr val="black"/>
                </a:solidFill>
                <a:latin typeface="Aptos" panose="02110004020202020204"/>
              </a:endParaRPr>
            </a:p>
          </p:txBody>
        </p:sp>
      </p:grpSp>
      <p:sp>
        <p:nvSpPr>
          <p:cNvPr id="57" name="AutoShape 57">
            <a:extLst>
              <a:ext uri="{FF2B5EF4-FFF2-40B4-BE49-F238E27FC236}">
                <a16:creationId xmlns:a16="http://schemas.microsoft.com/office/drawing/2014/main" id="{6E59318E-DE14-F8BB-4B81-985EE88B87E4}"/>
              </a:ext>
            </a:extLst>
          </p:cNvPr>
          <p:cNvSpPr/>
          <p:nvPr/>
        </p:nvSpPr>
        <p:spPr>
          <a:xfrm rot="-7193308">
            <a:off x="-497851" y="6516002"/>
            <a:ext cx="3317663" cy="0"/>
          </a:xfrm>
          <a:prstGeom prst="line">
            <a:avLst/>
          </a:prstGeom>
          <a:ln w="85725" cap="flat">
            <a:solidFill>
              <a:srgbClr val="FFFFFF"/>
            </a:solidFill>
            <a:prstDash val="solid"/>
            <a:headEnd type="none" w="sm" len="sm"/>
            <a:tailEnd type="none" w="sm" len="sm"/>
          </a:ln>
        </p:spPr>
        <p:txBody>
          <a:bodyPr/>
          <a:lstStyle/>
          <a:p>
            <a:pPr defTabSz="1371600"/>
            <a:endParaRPr lang="en-ZA">
              <a:solidFill>
                <a:prstClr val="black"/>
              </a:solidFill>
              <a:latin typeface="Aptos" panose="02110004020202020204"/>
            </a:endParaRPr>
          </a:p>
        </p:txBody>
      </p:sp>
      <p:sp>
        <p:nvSpPr>
          <p:cNvPr id="58" name="AutoShape 58">
            <a:extLst>
              <a:ext uri="{FF2B5EF4-FFF2-40B4-BE49-F238E27FC236}">
                <a16:creationId xmlns:a16="http://schemas.microsoft.com/office/drawing/2014/main" id="{A2DEEDF7-5CAC-0A96-A494-F3111ADBE525}"/>
              </a:ext>
            </a:extLst>
          </p:cNvPr>
          <p:cNvSpPr/>
          <p:nvPr/>
        </p:nvSpPr>
        <p:spPr>
          <a:xfrm rot="-3598859">
            <a:off x="-501078" y="3680979"/>
            <a:ext cx="3317663" cy="0"/>
          </a:xfrm>
          <a:prstGeom prst="line">
            <a:avLst/>
          </a:prstGeom>
          <a:ln w="85725" cap="flat">
            <a:solidFill>
              <a:srgbClr val="FFFFFF"/>
            </a:solidFill>
            <a:prstDash val="solid"/>
            <a:headEnd type="none" w="sm" len="sm"/>
            <a:tailEnd type="none" w="sm" len="sm"/>
          </a:ln>
        </p:spPr>
        <p:txBody>
          <a:bodyPr/>
          <a:lstStyle/>
          <a:p>
            <a:pPr defTabSz="1371600"/>
            <a:endParaRPr lang="en-ZA">
              <a:solidFill>
                <a:prstClr val="black"/>
              </a:solidFill>
              <a:latin typeface="Aptos" panose="02110004020202020204"/>
            </a:endParaRPr>
          </a:p>
        </p:txBody>
      </p:sp>
      <p:pic>
        <p:nvPicPr>
          <p:cNvPr id="4" name="Picture 3" descr="A picture containing text, businesscard, font, logo&#10;&#10;Description automatically generated">
            <a:extLst>
              <a:ext uri="{FF2B5EF4-FFF2-40B4-BE49-F238E27FC236}">
                <a16:creationId xmlns:a16="http://schemas.microsoft.com/office/drawing/2014/main" id="{CDB2A485-A76D-8294-063A-4CCC941DCC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361" y="8922972"/>
            <a:ext cx="2020385" cy="1446273"/>
          </a:xfrm>
          <a:prstGeom prst="rect">
            <a:avLst/>
          </a:prstGeom>
        </p:spPr>
      </p:pic>
      <p:sp>
        <p:nvSpPr>
          <p:cNvPr id="5" name="TextBox 4">
            <a:extLst>
              <a:ext uri="{FF2B5EF4-FFF2-40B4-BE49-F238E27FC236}">
                <a16:creationId xmlns:a16="http://schemas.microsoft.com/office/drawing/2014/main" id="{979BF463-4640-EEF5-1ACE-691761DA428E}"/>
              </a:ext>
            </a:extLst>
          </p:cNvPr>
          <p:cNvSpPr txBox="1"/>
          <p:nvPr/>
        </p:nvSpPr>
        <p:spPr>
          <a:xfrm>
            <a:off x="2720967" y="3680979"/>
            <a:ext cx="4771094" cy="3170740"/>
          </a:xfrm>
          <a:prstGeom prst="rect">
            <a:avLst/>
          </a:prstGeom>
          <a:noFill/>
        </p:spPr>
        <p:txBody>
          <a:bodyPr wrap="square">
            <a:spAutoFit/>
          </a:bodyPr>
          <a:lstStyle/>
          <a:p>
            <a:pPr algn="ctr" defTabSz="1371600"/>
            <a:r>
              <a:rPr lang="en-US" altLang="en-US" sz="4001" b="1" dirty="0">
                <a:solidFill>
                  <a:prstClr val="white"/>
                </a:solidFill>
                <a:latin typeface="Aptos" panose="02110004020202020204"/>
                <a:cs typeface="Calibri" panose="020F0502020204030204" pitchFamily="34" charset="0"/>
              </a:rPr>
              <a:t> AGSA Audit Outcomes &amp; Data Capturing by Employers and Providers</a:t>
            </a:r>
          </a:p>
        </p:txBody>
      </p:sp>
      <p:graphicFrame>
        <p:nvGraphicFramePr>
          <p:cNvPr id="60" name="TextBox 5">
            <a:extLst>
              <a:ext uri="{FF2B5EF4-FFF2-40B4-BE49-F238E27FC236}">
                <a16:creationId xmlns:a16="http://schemas.microsoft.com/office/drawing/2014/main" id="{59556B3E-F2E3-9239-AF16-1D7E173FA092}"/>
              </a:ext>
            </a:extLst>
          </p:cNvPr>
          <p:cNvGraphicFramePr/>
          <p:nvPr>
            <p:extLst>
              <p:ext uri="{D42A27DB-BD31-4B8C-83A1-F6EECF244321}">
                <p14:modId xmlns:p14="http://schemas.microsoft.com/office/powerpoint/2010/main" val="1534413559"/>
              </p:ext>
            </p:extLst>
          </p:nvPr>
        </p:nvGraphicFramePr>
        <p:xfrm>
          <a:off x="8367951" y="-167540"/>
          <a:ext cx="9956075" cy="10558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a:extLst>
              <a:ext uri="{FF2B5EF4-FFF2-40B4-BE49-F238E27FC236}">
                <a16:creationId xmlns:a16="http://schemas.microsoft.com/office/drawing/2014/main" id="{7A3E8FCE-1576-C570-A7C9-742130DBD383}"/>
              </a:ext>
            </a:extLst>
          </p:cNvPr>
          <p:cNvSpPr>
            <a:spLocks noGrp="1"/>
          </p:cNvSpPr>
          <p:nvPr>
            <p:ph type="sldNum" sz="quarter" idx="12"/>
          </p:nvPr>
        </p:nvSpPr>
        <p:spPr/>
        <p:txBody>
          <a:bodyPr/>
          <a:lstStyle/>
          <a:p>
            <a:fld id="{33FE490F-C57D-431F-B5A2-DA22123CE977}" type="slidenum">
              <a:rPr lang="en-ZA" smtClean="0"/>
              <a:t>11</a:t>
            </a:fld>
            <a:endParaRPr lang="en-ZA"/>
          </a:p>
        </p:txBody>
      </p:sp>
    </p:spTree>
    <p:extLst>
      <p:ext uri="{BB962C8B-B14F-4D97-AF65-F5344CB8AC3E}">
        <p14:creationId xmlns:p14="http://schemas.microsoft.com/office/powerpoint/2010/main" val="393373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0967D5-E7AF-B965-E1CC-B885CEC933C4}"/>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4" name="Freeform 2">
            <a:extLst>
              <a:ext uri="{FF2B5EF4-FFF2-40B4-BE49-F238E27FC236}">
                <a16:creationId xmlns:a16="http://schemas.microsoft.com/office/drawing/2014/main" id="{22484B5E-23C1-5334-E379-0DD13B52CCBD}"/>
              </a:ext>
            </a:extLst>
          </p:cNvPr>
          <p:cNvSpPr/>
          <p:nvPr/>
        </p:nvSpPr>
        <p:spPr>
          <a:xfrm>
            <a:off x="1752600" y="994695"/>
            <a:ext cx="5146133" cy="2073975"/>
          </a:xfrm>
          <a:custGeom>
            <a:avLst/>
            <a:gdLst/>
            <a:ahLst/>
            <a:cxnLst/>
            <a:rect l="l" t="t" r="r" b="b"/>
            <a:pathLst>
              <a:path w="5146133" h="2073975">
                <a:moveTo>
                  <a:pt x="0" y="0"/>
                </a:moveTo>
                <a:lnTo>
                  <a:pt x="5146133" y="0"/>
                </a:lnTo>
                <a:lnTo>
                  <a:pt x="5146133" y="2073974"/>
                </a:lnTo>
                <a:lnTo>
                  <a:pt x="0" y="2073974"/>
                </a:lnTo>
                <a:lnTo>
                  <a:pt x="0" y="0"/>
                </a:lnTo>
                <a:close/>
              </a:path>
            </a:pathLst>
          </a:custGeom>
          <a:blipFill>
            <a:blip r:embed="rId2"/>
            <a:stretch>
              <a:fillRect b="-6454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9">
            <a:extLst>
              <a:ext uri="{FF2B5EF4-FFF2-40B4-BE49-F238E27FC236}">
                <a16:creationId xmlns:a16="http://schemas.microsoft.com/office/drawing/2014/main" id="{A0670198-5D32-79DD-9FB0-40E69AEA7CEE}"/>
              </a:ext>
            </a:extLst>
          </p:cNvPr>
          <p:cNvSpPr/>
          <p:nvPr/>
        </p:nvSpPr>
        <p:spPr>
          <a:xfrm rot="16200000">
            <a:off x="25718" y="-25717"/>
            <a:ext cx="4063365" cy="4114800"/>
          </a:xfrm>
          <a:custGeom>
            <a:avLst/>
            <a:gdLst/>
            <a:ahLst/>
            <a:cxnLst/>
            <a:rect l="l" t="t" r="r" b="b"/>
            <a:pathLst>
              <a:path w="4063365" h="4114800">
                <a:moveTo>
                  <a:pt x="0" y="0"/>
                </a:moveTo>
                <a:lnTo>
                  <a:pt x="4063365" y="0"/>
                </a:lnTo>
                <a:lnTo>
                  <a:pt x="406336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CFFCE685-092E-387E-7A73-EC4D85DBC4F6}"/>
              </a:ext>
            </a:extLst>
          </p:cNvPr>
          <p:cNvSpPr txBox="1"/>
          <p:nvPr/>
        </p:nvSpPr>
        <p:spPr>
          <a:xfrm>
            <a:off x="1113019" y="3154910"/>
            <a:ext cx="10058400" cy="6701322"/>
          </a:xfrm>
          <a:prstGeom prst="rect">
            <a:avLst/>
          </a:prstGeom>
        </p:spPr>
        <p:txBody>
          <a:bodyPr wrap="square" lIns="0" tIns="0" rIns="0" bIns="0" rtlCol="0" anchor="t">
            <a:spAutoFit/>
          </a:bodyPr>
          <a:lstStyle/>
          <a:p>
            <a:pPr algn="ctr">
              <a:lnSpc>
                <a:spcPct val="150000"/>
              </a:lnSpc>
              <a:spcAft>
                <a:spcPts val="800"/>
              </a:spcAft>
            </a:pPr>
            <a:r>
              <a:rPr lang="en-ZA"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a:t>
            </a:r>
            <a:r>
              <a:rPr lang="en-ZA"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conclude with some important quotations &amp; sayings:</a:t>
            </a:r>
            <a:endParaRPr lang="en-ZA" sz="26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r>
              <a:rPr lang="en-ZA"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more we give importance to skills development, the more competent will be our youth</a:t>
            </a:r>
            <a:r>
              <a:rPr lang="en-ZA"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His Excellency Narendra Modi (Prime Minister of India)</a:t>
            </a:r>
            <a:endParaRPr lang="en-ZA" sz="26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r>
              <a:rPr lang="en-ZA"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 is the great engine of personal development. It is through education that the daughter of a peasant can become a doctor, that the son of a mine worker can become the head of a mine, that a child of farm workers can become the president of a great nation.” </a:t>
            </a:r>
            <a:endParaRPr lang="en-ZA" sz="26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50000"/>
              </a:lnSpc>
              <a:spcAft>
                <a:spcPts val="800"/>
              </a:spcAft>
            </a:pPr>
            <a:r>
              <a:rPr lang="en-ZA" sz="26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Honourable President of the Republic of South Africa Nelson Mandela.</a:t>
            </a:r>
            <a:endParaRPr lang="en-US" sz="2600" spc="-233" dirty="0">
              <a:solidFill>
                <a:srgbClr val="1D617A"/>
              </a:solidFill>
              <a:latin typeface="Calibri" panose="020F0502020204030204" pitchFamily="34" charset="0"/>
              <a:cs typeface="Calibri" panose="020F0502020204030204" pitchFamily="34" charset="0"/>
            </a:endParaRPr>
          </a:p>
          <a:p>
            <a:pPr algn="ctr">
              <a:lnSpc>
                <a:spcPct val="150000"/>
              </a:lnSpc>
              <a:spcAft>
                <a:spcPts val="800"/>
              </a:spcAft>
            </a:pPr>
            <a:r>
              <a:rPr kumimoji="0" lang="en-US" sz="3200" b="0" i="0" u="none" strike="noStrike" kern="1200" cap="none" spc="-233" normalizeH="0" baseline="0" noProof="0" dirty="0">
                <a:ln>
                  <a:noFill/>
                </a:ln>
                <a:solidFill>
                  <a:srgbClr val="1D617A"/>
                </a:solidFill>
                <a:effectLst/>
                <a:uLnTx/>
                <a:uFillTx/>
                <a:latin typeface="+mj-lt"/>
                <a:ea typeface="+mn-ea"/>
                <a:cs typeface="+mn-cs"/>
              </a:rPr>
              <a:t>Best of Wishes and Good Luck for 2024/25!</a:t>
            </a:r>
          </a:p>
          <a:p>
            <a:pPr algn="ctr">
              <a:lnSpc>
                <a:spcPct val="150000"/>
              </a:lnSpc>
              <a:spcAft>
                <a:spcPts val="800"/>
              </a:spcAft>
            </a:pPr>
            <a:r>
              <a:rPr kumimoji="0" lang="en-US" sz="3200" b="0" i="0" u="none" strike="noStrike" kern="1200" cap="none" spc="-233" normalizeH="0" baseline="0" noProof="0" dirty="0">
                <a:ln>
                  <a:noFill/>
                </a:ln>
                <a:solidFill>
                  <a:srgbClr val="1D617A"/>
                </a:solidFill>
                <a:effectLst/>
                <a:uLnTx/>
                <a:uFillTx/>
                <a:latin typeface="+mj-lt"/>
                <a:ea typeface="+mn-ea"/>
                <a:cs typeface="+mn-cs"/>
              </a:rPr>
              <a:t>Thank You!</a:t>
            </a:r>
          </a:p>
        </p:txBody>
      </p:sp>
      <p:pic>
        <p:nvPicPr>
          <p:cNvPr id="7" name="Picture 6" descr="Photo portrait of young man in wheelchair learning leathermaking craft in leatherworkers workshop copy space">
            <a:extLst>
              <a:ext uri="{FF2B5EF4-FFF2-40B4-BE49-F238E27FC236}">
                <a16:creationId xmlns:a16="http://schemas.microsoft.com/office/drawing/2014/main" id="{A10905EA-E9FE-0D90-21E8-BA2F896696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2400" y="1638300"/>
            <a:ext cx="6276690" cy="784860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9">
            <a:extLst>
              <a:ext uri="{FF2B5EF4-FFF2-40B4-BE49-F238E27FC236}">
                <a16:creationId xmlns:a16="http://schemas.microsoft.com/office/drawing/2014/main" id="{AB66058D-A27B-C545-5398-6475A0D362AB}"/>
              </a:ext>
            </a:extLst>
          </p:cNvPr>
          <p:cNvSpPr/>
          <p:nvPr/>
        </p:nvSpPr>
        <p:spPr>
          <a:xfrm rot="5400000">
            <a:off x="14198917" y="6094478"/>
            <a:ext cx="4063365" cy="4114800"/>
          </a:xfrm>
          <a:custGeom>
            <a:avLst/>
            <a:gdLst/>
            <a:ahLst/>
            <a:cxnLst/>
            <a:rect l="l" t="t" r="r" b="b"/>
            <a:pathLst>
              <a:path w="4063365" h="4114800">
                <a:moveTo>
                  <a:pt x="0" y="0"/>
                </a:moveTo>
                <a:lnTo>
                  <a:pt x="4063365" y="0"/>
                </a:lnTo>
                <a:lnTo>
                  <a:pt x="406336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163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wooden table with a crumpled red and white checkered table cloth">
            <a:extLst>
              <a:ext uri="{FF2B5EF4-FFF2-40B4-BE49-F238E27FC236}">
                <a16:creationId xmlns:a16="http://schemas.microsoft.com/office/drawing/2014/main" id="{7246774C-4312-61B8-F18D-9CA3E29EE0E5}"/>
              </a:ext>
            </a:extLst>
          </p:cNvPr>
          <p:cNvPicPr>
            <a:picLocks noChangeAspect="1"/>
          </p:cNvPicPr>
          <p:nvPr/>
        </p:nvPicPr>
        <p:blipFill rotWithShape="1">
          <a:blip r:embed="rId2" cstate="screen">
            <a:duotone>
              <a:schemeClr val="accent2">
                <a:shade val="45000"/>
                <a:satMod val="135000"/>
              </a:schemeClr>
              <a:prstClr val="white"/>
            </a:duotone>
            <a:alphaModFix amt="70000"/>
            <a:extLst>
              <a:ext uri="{28A0092B-C50C-407E-A947-70E740481C1C}">
                <a14:useLocalDpi xmlns:a14="http://schemas.microsoft.com/office/drawing/2010/main"/>
              </a:ext>
            </a:extLst>
          </a:blip>
          <a:srcRect/>
          <a:stretch/>
        </p:blipFill>
        <p:spPr>
          <a:xfrm>
            <a:off x="205092" y="261783"/>
            <a:ext cx="17846934" cy="9807009"/>
          </a:xfrm>
          <a:prstGeom prst="rect">
            <a:avLst/>
          </a:prstGeom>
        </p:spPr>
      </p:pic>
      <p:sp>
        <p:nvSpPr>
          <p:cNvPr id="4" name="Rectangle 3">
            <a:extLst>
              <a:ext uri="{FF2B5EF4-FFF2-40B4-BE49-F238E27FC236}">
                <a16:creationId xmlns:a16="http://schemas.microsoft.com/office/drawing/2014/main" id="{9AE82B9E-ED1B-19BD-6478-346B1AAC9C81}"/>
              </a:ext>
            </a:extLst>
          </p:cNvPr>
          <p:cNvSpPr/>
          <p:nvPr/>
        </p:nvSpPr>
        <p:spPr>
          <a:xfrm>
            <a:off x="8414351" y="1695177"/>
            <a:ext cx="9519227" cy="8009180"/>
          </a:xfrm>
          <a:prstGeom prst="rect">
            <a:avLst/>
          </a:prstGeom>
        </p:spPr>
        <p:txBody>
          <a:bodyPr wrap="square">
            <a:spAutoFit/>
          </a:bodyPr>
          <a:lstStyle/>
          <a:p>
            <a:pPr indent="-18" defTabSz="1371600">
              <a:lnSpc>
                <a:spcPct val="150000"/>
              </a:lnSpc>
              <a:spcAft>
                <a:spcPts val="900"/>
              </a:spcAft>
            </a:pPr>
            <a:r>
              <a:rPr lang="en-US" sz="3900" b="1" dirty="0">
                <a:solidFill>
                  <a:srgbClr val="ACBF77"/>
                </a:solidFill>
                <a:latin typeface="Calibri" panose="020F0502020204030204"/>
              </a:rPr>
              <a:t>CEO OPENING REMARKS</a:t>
            </a:r>
          </a:p>
          <a:p>
            <a:pPr indent="-18" defTabSz="1371600">
              <a:lnSpc>
                <a:spcPct val="150000"/>
              </a:lnSpc>
              <a:spcAft>
                <a:spcPts val="900"/>
              </a:spcAft>
            </a:pPr>
            <a:r>
              <a:rPr lang="en-US" sz="3900" b="1" dirty="0">
                <a:solidFill>
                  <a:schemeClr val="tx2"/>
                </a:solidFill>
                <a:latin typeface="Calibri" panose="020F0502020204030204"/>
              </a:rPr>
              <a:t>FP&amp;M SETA BUSINESS OVERVIEW</a:t>
            </a:r>
          </a:p>
          <a:p>
            <a:pPr indent="-18" defTabSz="1371600">
              <a:lnSpc>
                <a:spcPct val="150000"/>
              </a:lnSpc>
              <a:spcAft>
                <a:spcPts val="900"/>
              </a:spcAft>
            </a:pPr>
            <a:r>
              <a:rPr lang="en-US" sz="3900" b="1" dirty="0">
                <a:solidFill>
                  <a:srgbClr val="ACBF77"/>
                </a:solidFill>
                <a:latin typeface="Calibri" panose="020F0502020204030204"/>
              </a:rPr>
              <a:t>PROJECTS</a:t>
            </a:r>
          </a:p>
          <a:p>
            <a:pPr indent="-18" defTabSz="1371600">
              <a:lnSpc>
                <a:spcPct val="150000"/>
              </a:lnSpc>
              <a:spcAft>
                <a:spcPts val="900"/>
              </a:spcAft>
            </a:pPr>
            <a:r>
              <a:rPr lang="en-US" sz="3900" b="1" dirty="0">
                <a:solidFill>
                  <a:schemeClr val="tx2"/>
                </a:solidFill>
                <a:latin typeface="Calibri" panose="020F0502020204030204"/>
              </a:rPr>
              <a:t>QUALITY  ASSURANCE</a:t>
            </a:r>
          </a:p>
          <a:p>
            <a:pPr indent="-18" defTabSz="1371600">
              <a:lnSpc>
                <a:spcPct val="150000"/>
              </a:lnSpc>
              <a:spcAft>
                <a:spcPts val="900"/>
              </a:spcAft>
            </a:pPr>
            <a:r>
              <a:rPr lang="en-US" sz="3900" b="1" dirty="0">
                <a:solidFill>
                  <a:srgbClr val="ACBF77"/>
                </a:solidFill>
                <a:latin typeface="Calibri" panose="020F0502020204030204"/>
              </a:rPr>
              <a:t>MANDATORY GRANT TARGETS</a:t>
            </a:r>
          </a:p>
          <a:p>
            <a:pPr indent="-18" defTabSz="1371600">
              <a:lnSpc>
                <a:spcPct val="150000"/>
              </a:lnSpc>
              <a:spcAft>
                <a:spcPts val="900"/>
              </a:spcAft>
            </a:pPr>
            <a:r>
              <a:rPr lang="en-US" sz="3900" b="1" dirty="0">
                <a:solidFill>
                  <a:schemeClr val="tx2"/>
                </a:solidFill>
                <a:latin typeface="Calibri" panose="020F0502020204030204"/>
              </a:rPr>
              <a:t> AGSA AUDIT </a:t>
            </a:r>
          </a:p>
          <a:p>
            <a:pPr defTabSz="1371600">
              <a:lnSpc>
                <a:spcPct val="150000"/>
              </a:lnSpc>
              <a:spcAft>
                <a:spcPts val="900"/>
              </a:spcAft>
            </a:pPr>
            <a:r>
              <a:rPr lang="en-US" sz="3900" b="1" dirty="0">
                <a:solidFill>
                  <a:srgbClr val="54838D"/>
                </a:solidFill>
                <a:latin typeface="Calibri" panose="020F0502020204030204"/>
              </a:rPr>
              <a:t>CONCLUSION</a:t>
            </a:r>
            <a:endParaRPr lang="pt-BR" sz="3900" b="1" dirty="0">
              <a:solidFill>
                <a:srgbClr val="54838D"/>
              </a:solidFill>
              <a:latin typeface="Calibri" panose="020F0502020204030204"/>
            </a:endParaRPr>
          </a:p>
          <a:p>
            <a:pPr marL="0" lvl="3" defTabSz="1371600">
              <a:lnSpc>
                <a:spcPct val="150000"/>
              </a:lnSpc>
              <a:spcAft>
                <a:spcPts val="900"/>
              </a:spcAft>
            </a:pPr>
            <a:r>
              <a:rPr lang="pt-BR" sz="3900" b="1" dirty="0">
                <a:solidFill>
                  <a:srgbClr val="ACBF77"/>
                </a:solidFill>
                <a:latin typeface="Calibri" panose="020F0502020204030204"/>
              </a:rPr>
              <a:t>Q&amp;A</a:t>
            </a:r>
            <a:r>
              <a:rPr lang="en-US" sz="3900" b="1" dirty="0">
                <a:solidFill>
                  <a:srgbClr val="ACBF77"/>
                </a:solidFill>
                <a:latin typeface="Calibri" panose="020F0502020204030204"/>
              </a:rPr>
              <a:t> </a:t>
            </a:r>
          </a:p>
        </p:txBody>
      </p:sp>
      <p:pic>
        <p:nvPicPr>
          <p:cNvPr id="5" name="Graphic 4">
            <a:extLst>
              <a:ext uri="{FF2B5EF4-FFF2-40B4-BE49-F238E27FC236}">
                <a16:creationId xmlns:a16="http://schemas.microsoft.com/office/drawing/2014/main" id="{DB47A90B-BF9B-719A-2551-CA4F6DAD0B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2001954"/>
            <a:ext cx="620274" cy="620274"/>
          </a:xfrm>
          <a:prstGeom prst="rect">
            <a:avLst/>
          </a:prstGeom>
        </p:spPr>
      </p:pic>
      <p:pic>
        <p:nvPicPr>
          <p:cNvPr id="6" name="Graphic 5">
            <a:extLst>
              <a:ext uri="{FF2B5EF4-FFF2-40B4-BE49-F238E27FC236}">
                <a16:creationId xmlns:a16="http://schemas.microsoft.com/office/drawing/2014/main" id="{F2E64211-E475-8085-101F-97A4D4A1A64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3001938"/>
            <a:ext cx="620274" cy="620274"/>
          </a:xfrm>
          <a:prstGeom prst="rect">
            <a:avLst/>
          </a:prstGeom>
        </p:spPr>
      </p:pic>
      <p:pic>
        <p:nvPicPr>
          <p:cNvPr id="7" name="Graphic 6">
            <a:extLst>
              <a:ext uri="{FF2B5EF4-FFF2-40B4-BE49-F238E27FC236}">
                <a16:creationId xmlns:a16="http://schemas.microsoft.com/office/drawing/2014/main" id="{D848FB28-6788-F48C-C424-2D99BEE7034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5001906"/>
            <a:ext cx="620274" cy="620274"/>
          </a:xfrm>
          <a:prstGeom prst="rect">
            <a:avLst/>
          </a:prstGeom>
        </p:spPr>
      </p:pic>
      <p:pic>
        <p:nvPicPr>
          <p:cNvPr id="8" name="Graphic 7">
            <a:extLst>
              <a:ext uri="{FF2B5EF4-FFF2-40B4-BE49-F238E27FC236}">
                <a16:creationId xmlns:a16="http://schemas.microsoft.com/office/drawing/2014/main" id="{01D5109B-98C2-15EF-B629-9BD6B9436AF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6001890"/>
            <a:ext cx="620274" cy="620274"/>
          </a:xfrm>
          <a:prstGeom prst="rect">
            <a:avLst/>
          </a:prstGeom>
        </p:spPr>
      </p:pic>
      <p:pic>
        <p:nvPicPr>
          <p:cNvPr id="9" name="Graphic 8">
            <a:extLst>
              <a:ext uri="{FF2B5EF4-FFF2-40B4-BE49-F238E27FC236}">
                <a16:creationId xmlns:a16="http://schemas.microsoft.com/office/drawing/2014/main" id="{C2D39F7E-0C97-F8D3-804A-03D771DD98E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4001922"/>
            <a:ext cx="620274" cy="620274"/>
          </a:xfrm>
          <a:prstGeom prst="rect">
            <a:avLst/>
          </a:prstGeom>
        </p:spPr>
      </p:pic>
      <p:pic>
        <p:nvPicPr>
          <p:cNvPr id="10" name="Graphic 9">
            <a:extLst>
              <a:ext uri="{FF2B5EF4-FFF2-40B4-BE49-F238E27FC236}">
                <a16:creationId xmlns:a16="http://schemas.microsoft.com/office/drawing/2014/main" id="{007A4F6C-F57F-8E16-07AB-510D308ABA7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7001874"/>
            <a:ext cx="620274" cy="620274"/>
          </a:xfrm>
          <a:prstGeom prst="rect">
            <a:avLst/>
          </a:prstGeom>
        </p:spPr>
      </p:pic>
      <p:pic>
        <p:nvPicPr>
          <p:cNvPr id="11" name="Graphic 10">
            <a:extLst>
              <a:ext uri="{FF2B5EF4-FFF2-40B4-BE49-F238E27FC236}">
                <a16:creationId xmlns:a16="http://schemas.microsoft.com/office/drawing/2014/main" id="{51DB7FD9-1BD3-D420-1E86-F91206C89F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8001858"/>
            <a:ext cx="620274" cy="620274"/>
          </a:xfrm>
          <a:prstGeom prst="rect">
            <a:avLst/>
          </a:prstGeom>
        </p:spPr>
      </p:pic>
      <p:pic>
        <p:nvPicPr>
          <p:cNvPr id="12" name="Graphic 11">
            <a:extLst>
              <a:ext uri="{FF2B5EF4-FFF2-40B4-BE49-F238E27FC236}">
                <a16:creationId xmlns:a16="http://schemas.microsoft.com/office/drawing/2014/main" id="{0B8782ED-06F2-BE04-C66E-BA86BD1DD0E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15247" y="9001842"/>
            <a:ext cx="620274" cy="620274"/>
          </a:xfrm>
          <a:prstGeom prst="rect">
            <a:avLst/>
          </a:prstGeom>
        </p:spPr>
      </p:pic>
      <p:sp>
        <p:nvSpPr>
          <p:cNvPr id="13" name="TextBox 12">
            <a:extLst>
              <a:ext uri="{FF2B5EF4-FFF2-40B4-BE49-F238E27FC236}">
                <a16:creationId xmlns:a16="http://schemas.microsoft.com/office/drawing/2014/main" id="{BB76FF2F-0455-C604-6EDF-B3E6DCB95B71}"/>
              </a:ext>
            </a:extLst>
          </p:cNvPr>
          <p:cNvSpPr txBox="1"/>
          <p:nvPr/>
        </p:nvSpPr>
        <p:spPr>
          <a:xfrm>
            <a:off x="7474175" y="261783"/>
            <a:ext cx="7329948" cy="1107996"/>
          </a:xfrm>
          <a:prstGeom prst="rect">
            <a:avLst/>
          </a:prstGeom>
          <a:noFill/>
        </p:spPr>
        <p:txBody>
          <a:bodyPr wrap="square" rtlCol="0">
            <a:spAutoFit/>
          </a:bodyPr>
          <a:lstStyle/>
          <a:p>
            <a:pPr defTabSz="1371600"/>
            <a:r>
              <a:rPr lang="en-GB" sz="6600" b="1" dirty="0">
                <a:solidFill>
                  <a:srgbClr val="468498">
                    <a:lumMod val="75000"/>
                  </a:srgbClr>
                </a:solidFill>
                <a:latin typeface="Calibri" panose="020F0502020204030204"/>
              </a:rPr>
              <a:t>CONTENTS</a:t>
            </a:r>
          </a:p>
        </p:txBody>
      </p:sp>
      <p:pic>
        <p:nvPicPr>
          <p:cNvPr id="16" name="Picture 15" descr="Logo, company name&#10;&#10;Description automatically generated">
            <a:extLst>
              <a:ext uri="{FF2B5EF4-FFF2-40B4-BE49-F238E27FC236}">
                <a16:creationId xmlns:a16="http://schemas.microsoft.com/office/drawing/2014/main" id="{69E31722-15FD-E427-A3E0-AF6987280A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24892" y="320096"/>
            <a:ext cx="1927839" cy="1280106"/>
          </a:xfrm>
          <a:prstGeom prst="rect">
            <a:avLst/>
          </a:prstGeom>
          <a:ln>
            <a:noFill/>
          </a:ln>
        </p:spPr>
      </p:pic>
    </p:spTree>
    <p:extLst>
      <p:ext uri="{BB962C8B-B14F-4D97-AF65-F5344CB8AC3E}">
        <p14:creationId xmlns:p14="http://schemas.microsoft.com/office/powerpoint/2010/main" val="273173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32749-2C51-1964-774A-D9B40A362F65}"/>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84A13F42-060D-864D-17C4-CE35B5A0B833}"/>
              </a:ext>
            </a:extLst>
          </p:cNvPr>
          <p:cNvSpPr/>
          <p:nvPr/>
        </p:nvSpPr>
        <p:spPr>
          <a:xfrm rot="16200000">
            <a:off x="10094482" y="2093482"/>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EE2A04C7-3DFE-6FD4-97AA-0AB6896D2B0B}"/>
              </a:ext>
            </a:extLst>
          </p:cNvPr>
          <p:cNvSpPr/>
          <p:nvPr/>
        </p:nvSpPr>
        <p:spPr>
          <a:xfrm rot="16200000">
            <a:off x="10798165" y="329207"/>
            <a:ext cx="6196442" cy="5614228"/>
          </a:xfrm>
          <a:custGeom>
            <a:avLst/>
            <a:gdLst/>
            <a:ahLst/>
            <a:cxnLst/>
            <a:rect l="l" t="t" r="r" b="b"/>
            <a:pathLst>
              <a:path w="1631985" h="1451547">
                <a:moveTo>
                  <a:pt x="0" y="0"/>
                </a:moveTo>
                <a:lnTo>
                  <a:pt x="1631985" y="0"/>
                </a:lnTo>
                <a:lnTo>
                  <a:pt x="1631985" y="1451547"/>
                </a:lnTo>
                <a:lnTo>
                  <a:pt x="0" y="1451547"/>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8ADD2F41-F1EF-E85F-7C8A-101DDB8C8D72}"/>
              </a:ext>
            </a:extLst>
          </p:cNvPr>
          <p:cNvSpPr/>
          <p:nvPr/>
        </p:nvSpPr>
        <p:spPr>
          <a:xfrm>
            <a:off x="-152400" y="9486899"/>
            <a:ext cx="4088661" cy="790575"/>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F89CBB84-D834-0329-90E3-75269305DE9E}"/>
              </a:ext>
            </a:extLst>
          </p:cNvPr>
          <p:cNvSpPr/>
          <p:nvPr/>
        </p:nvSpPr>
        <p:spPr>
          <a:xfrm>
            <a:off x="3349311" y="90688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2A9F5C0C-96B1-C301-1DE8-BDA0A51E769B}"/>
              </a:ext>
            </a:extLst>
          </p:cNvPr>
          <p:cNvSpPr/>
          <p:nvPr/>
        </p:nvSpPr>
        <p:spPr>
          <a:xfrm>
            <a:off x="5050237" y="9068828"/>
            <a:ext cx="2569763"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a:extLst>
              <a:ext uri="{FF2B5EF4-FFF2-40B4-BE49-F238E27FC236}">
                <a16:creationId xmlns:a16="http://schemas.microsoft.com/office/drawing/2014/main" id="{205A73D3-A2DD-6DCA-E5E0-8A9B6E9A7B9A}"/>
              </a:ext>
            </a:extLst>
          </p:cNvPr>
          <p:cNvGrpSpPr/>
          <p:nvPr/>
        </p:nvGrpSpPr>
        <p:grpSpPr>
          <a:xfrm rot="-5400000">
            <a:off x="10593203" y="2482402"/>
            <a:ext cx="6709253" cy="5845101"/>
            <a:chOff x="0" y="0"/>
            <a:chExt cx="6350000" cy="5532120"/>
          </a:xfrm>
          <a:solidFill>
            <a:srgbClr val="ACBF79"/>
          </a:solidFill>
        </p:grpSpPr>
        <p:sp>
          <p:nvSpPr>
            <p:cNvPr id="18" name="Freeform 18">
              <a:extLst>
                <a:ext uri="{FF2B5EF4-FFF2-40B4-BE49-F238E27FC236}">
                  <a16:creationId xmlns:a16="http://schemas.microsoft.com/office/drawing/2014/main" id="{544CB3C1-0C66-1DE5-7A52-C0DF4747BD09}"/>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19">
            <a:extLst>
              <a:ext uri="{FF2B5EF4-FFF2-40B4-BE49-F238E27FC236}">
                <a16:creationId xmlns:a16="http://schemas.microsoft.com/office/drawing/2014/main" id="{922C2900-486D-FD9C-B8BE-B26150976D8E}"/>
              </a:ext>
            </a:extLst>
          </p:cNvPr>
          <p:cNvSpPr/>
          <p:nvPr/>
        </p:nvSpPr>
        <p:spPr>
          <a:xfrm rot="1788959">
            <a:off x="13703365" y="1809816"/>
            <a:ext cx="3317663" cy="0"/>
          </a:xfrm>
          <a:prstGeom prst="line">
            <a:avLst/>
          </a:prstGeom>
          <a:ln w="85725" cap="flat">
            <a:solidFill>
              <a:srgbClr val="ACBF7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utoShape 20">
            <a:extLst>
              <a:ext uri="{FF2B5EF4-FFF2-40B4-BE49-F238E27FC236}">
                <a16:creationId xmlns:a16="http://schemas.microsoft.com/office/drawing/2014/main" id="{C7BF0636-FF97-7823-B4B4-518C891E12AB}"/>
              </a:ext>
            </a:extLst>
          </p:cNvPr>
          <p:cNvSpPr/>
          <p:nvPr/>
        </p:nvSpPr>
        <p:spPr>
          <a:xfrm rot="9045464">
            <a:off x="10877874" y="1795575"/>
            <a:ext cx="3317663" cy="0"/>
          </a:xfrm>
          <a:prstGeom prst="line">
            <a:avLst/>
          </a:prstGeom>
          <a:ln w="85725" cap="flat">
            <a:solidFill>
              <a:srgbClr val="ACBF7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2">
            <a:extLst>
              <a:ext uri="{FF2B5EF4-FFF2-40B4-BE49-F238E27FC236}">
                <a16:creationId xmlns:a16="http://schemas.microsoft.com/office/drawing/2014/main" id="{C9FF1462-E7BE-A596-20AE-32E462662842}"/>
              </a:ext>
            </a:extLst>
          </p:cNvPr>
          <p:cNvGrpSpPr>
            <a:grpSpLocks noChangeAspect="1"/>
          </p:cNvGrpSpPr>
          <p:nvPr/>
        </p:nvGrpSpPr>
        <p:grpSpPr>
          <a:xfrm>
            <a:off x="11369337" y="2427478"/>
            <a:ext cx="5156985" cy="5954948"/>
            <a:chOff x="0" y="0"/>
            <a:chExt cx="5499100" cy="6350000"/>
          </a:xfrm>
        </p:grpSpPr>
        <p:sp>
          <p:nvSpPr>
            <p:cNvPr id="23" name="Freeform 23">
              <a:extLst>
                <a:ext uri="{FF2B5EF4-FFF2-40B4-BE49-F238E27FC236}">
                  <a16:creationId xmlns:a16="http://schemas.microsoft.com/office/drawing/2014/main" id="{5A8176AE-2832-E239-655B-831D2ACD274D}"/>
                </a:ext>
              </a:extLst>
            </p:cNvPr>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t="-14868" b="-1486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descr="A picture containing text, businesscard, font, logo&#10;&#10;Description automatically generated">
            <a:extLst>
              <a:ext uri="{FF2B5EF4-FFF2-40B4-BE49-F238E27FC236}">
                <a16:creationId xmlns:a16="http://schemas.microsoft.com/office/drawing/2014/main" id="{C329AFFC-6D9F-6034-6A80-6773E053D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49108" y="8912315"/>
            <a:ext cx="2020384" cy="1446273"/>
          </a:xfrm>
          <a:prstGeom prst="rect">
            <a:avLst/>
          </a:prstGeom>
        </p:spPr>
      </p:pic>
      <p:sp>
        <p:nvSpPr>
          <p:cNvPr id="5" name="TextBox 22">
            <a:extLst>
              <a:ext uri="{FF2B5EF4-FFF2-40B4-BE49-F238E27FC236}">
                <a16:creationId xmlns:a16="http://schemas.microsoft.com/office/drawing/2014/main" id="{7CE70D3C-D3CF-8026-738E-8F46500D752D}"/>
              </a:ext>
            </a:extLst>
          </p:cNvPr>
          <p:cNvSpPr txBox="1"/>
          <p:nvPr/>
        </p:nvSpPr>
        <p:spPr>
          <a:xfrm>
            <a:off x="1155279" y="591865"/>
            <a:ext cx="7789916" cy="692497"/>
          </a:xfrm>
          <a:prstGeom prst="rect">
            <a:avLst/>
          </a:prstGeom>
        </p:spPr>
        <p:txBody>
          <a:bodyPr wrap="square" lIns="0" tIns="0" rIns="0" bIns="0" rtlCol="0" anchor="t">
            <a:spAutoFit/>
          </a:bodyPr>
          <a:lstStyle/>
          <a:p>
            <a:pPr algn="ctr"/>
            <a:r>
              <a:rPr lang="en-US" sz="4500" b="1" dirty="0">
                <a:solidFill>
                  <a:srgbClr val="4F747F"/>
                </a:solidFill>
                <a:latin typeface="+mj-lt"/>
              </a:rPr>
              <a:t>OPENING REMARKS</a:t>
            </a:r>
          </a:p>
        </p:txBody>
      </p:sp>
      <p:graphicFrame>
        <p:nvGraphicFramePr>
          <p:cNvPr id="27" name="TextBox 1">
            <a:extLst>
              <a:ext uri="{FF2B5EF4-FFF2-40B4-BE49-F238E27FC236}">
                <a16:creationId xmlns:a16="http://schemas.microsoft.com/office/drawing/2014/main" id="{5BC7C4DD-3123-FAF4-B142-4F5514CBE356}"/>
              </a:ext>
            </a:extLst>
          </p:cNvPr>
          <p:cNvGraphicFramePr/>
          <p:nvPr>
            <p:extLst>
              <p:ext uri="{D42A27DB-BD31-4B8C-83A1-F6EECF244321}">
                <p14:modId xmlns:p14="http://schemas.microsoft.com/office/powerpoint/2010/main" val="1484597453"/>
              </p:ext>
            </p:extLst>
          </p:nvPr>
        </p:nvGraphicFramePr>
        <p:xfrm>
          <a:off x="94721" y="1185006"/>
          <a:ext cx="10681940" cy="8301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a:extLst>
              <a:ext uri="{FF2B5EF4-FFF2-40B4-BE49-F238E27FC236}">
                <a16:creationId xmlns:a16="http://schemas.microsoft.com/office/drawing/2014/main" id="{21634538-3F41-FFAD-76E2-B273AA713B89}"/>
              </a:ext>
            </a:extLst>
          </p:cNvPr>
          <p:cNvSpPr>
            <a:spLocks noGrp="1"/>
          </p:cNvSpPr>
          <p:nvPr>
            <p:ph type="sldNum" sz="quarter" idx="12"/>
          </p:nvPr>
        </p:nvSpPr>
        <p:spPr>
          <a:xfrm>
            <a:off x="12111896" y="9487534"/>
            <a:ext cx="4114800" cy="547688"/>
          </a:xfrm>
        </p:spPr>
        <p:txBody>
          <a:bodyPr/>
          <a:lstStyle/>
          <a:p>
            <a:fld id="{33FE490F-C57D-431F-B5A2-DA22123CE977}" type="slidenum">
              <a:rPr lang="en-ZA" smtClean="0"/>
              <a:t>3</a:t>
            </a:fld>
            <a:endParaRPr lang="en-ZA"/>
          </a:p>
        </p:txBody>
      </p:sp>
    </p:spTree>
    <p:extLst>
      <p:ext uri="{BB962C8B-B14F-4D97-AF65-F5344CB8AC3E}">
        <p14:creationId xmlns:p14="http://schemas.microsoft.com/office/powerpoint/2010/main" val="26694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1727014" y="9601200"/>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5898384" y="9601200"/>
            <a:ext cx="4905032" cy="839228"/>
          </a:xfrm>
          <a:custGeom>
            <a:avLst/>
            <a:gdLst/>
            <a:ahLst/>
            <a:cxnLst/>
            <a:rect l="l" t="t" r="r" b="b"/>
            <a:pathLst>
              <a:path w="1291860" h="221031">
                <a:moveTo>
                  <a:pt x="203200" y="0"/>
                </a:moveTo>
                <a:lnTo>
                  <a:pt x="1291860" y="0"/>
                </a:lnTo>
                <a:lnTo>
                  <a:pt x="1088660"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5244191" y="94117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6854601" y="94117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p:cNvSpPr/>
          <p:nvPr/>
        </p:nvSpPr>
        <p:spPr>
          <a:xfrm>
            <a:off x="-613741" y="9601200"/>
            <a:ext cx="3970694"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8"/>
          <p:cNvSpPr/>
          <p:nvPr/>
        </p:nvSpPr>
        <p:spPr>
          <a:xfrm>
            <a:off x="2590800"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41"/>
          <p:cNvSpPr/>
          <p:nvPr/>
        </p:nvSpPr>
        <p:spPr>
          <a:xfrm>
            <a:off x="9937756" y="94117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44"/>
          <p:cNvSpPr/>
          <p:nvPr/>
        </p:nvSpPr>
        <p:spPr>
          <a:xfrm>
            <a:off x="4201210"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46"/>
          <p:cNvGrpSpPr/>
          <p:nvPr/>
        </p:nvGrpSpPr>
        <p:grpSpPr>
          <a:xfrm>
            <a:off x="1" y="-38100"/>
            <a:ext cx="18364199" cy="2096528"/>
            <a:chOff x="80822" y="128485"/>
            <a:chExt cx="4978236" cy="1210355"/>
          </a:xfrm>
          <a:solidFill>
            <a:srgbClr val="4F747F"/>
          </a:solidFill>
        </p:grpSpPr>
        <p:sp>
          <p:nvSpPr>
            <p:cNvPr id="47" name="Freeform 47"/>
            <p:cNvSpPr/>
            <p:nvPr/>
          </p:nvSpPr>
          <p:spPr>
            <a:xfrm>
              <a:off x="80822" y="128485"/>
              <a:ext cx="4978236" cy="1210355"/>
            </a:xfrm>
            <a:custGeom>
              <a:avLst/>
              <a:gdLst/>
              <a:ahLst/>
              <a:cxnLst/>
              <a:rect l="l" t="t" r="r" b="b"/>
              <a:pathLst>
                <a:path w="4978236" h="1210355">
                  <a:moveTo>
                    <a:pt x="0" y="0"/>
                  </a:moveTo>
                  <a:lnTo>
                    <a:pt x="4978236" y="0"/>
                  </a:lnTo>
                  <a:lnTo>
                    <a:pt x="4978236" y="1210355"/>
                  </a:lnTo>
                  <a:lnTo>
                    <a:pt x="0" y="1210355"/>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48"/>
            <p:cNvSpPr txBox="1"/>
            <p:nvPr/>
          </p:nvSpPr>
          <p:spPr>
            <a:xfrm>
              <a:off x="80822" y="144395"/>
              <a:ext cx="812800" cy="850900"/>
            </a:xfrm>
            <a:prstGeom prst="rect">
              <a:avLst/>
            </a:prstGeom>
            <a:grpFill/>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98DF7978-36A0-951A-38FE-B9883831AE87}"/>
              </a:ext>
            </a:extLst>
          </p:cNvPr>
          <p:cNvSpPr>
            <a:spLocks noGrp="1"/>
          </p:cNvSpPr>
          <p:nvPr>
            <p:ph type="title"/>
          </p:nvPr>
        </p:nvSpPr>
        <p:spPr>
          <a:xfrm>
            <a:off x="871790" y="350192"/>
            <a:ext cx="16544424" cy="1473895"/>
          </a:xfrm>
        </p:spPr>
        <p:txBody>
          <a:bodyPr>
            <a:normAutofit/>
          </a:bodyPr>
          <a:lstStyle/>
          <a:p>
            <a:pPr algn="ctr"/>
            <a:r>
              <a:rPr lang="en-GB" sz="4000" b="1" dirty="0">
                <a:solidFill>
                  <a:schemeClr val="bg1"/>
                </a:solidFill>
                <a:cs typeface="Calibri" panose="020F0502020204030204" pitchFamily="34" charset="0"/>
              </a:rPr>
              <a:t>SUB SECTOR COVERAGE</a:t>
            </a:r>
          </a:p>
        </p:txBody>
      </p:sp>
      <p:sp>
        <p:nvSpPr>
          <p:cNvPr id="11" name="Freeform 3">
            <a:extLst>
              <a:ext uri="{FF2B5EF4-FFF2-40B4-BE49-F238E27FC236}">
                <a16:creationId xmlns:a16="http://schemas.microsoft.com/office/drawing/2014/main" id="{47EF9FAB-0C10-3179-F8DE-321BD108D698}"/>
              </a:ext>
            </a:extLst>
          </p:cNvPr>
          <p:cNvSpPr/>
          <p:nvPr/>
        </p:nvSpPr>
        <p:spPr>
          <a:xfrm>
            <a:off x="46980" y="1988801"/>
            <a:ext cx="8676187" cy="7440949"/>
          </a:xfrm>
          <a:custGeom>
            <a:avLst/>
            <a:gdLst/>
            <a:ahLst/>
            <a:cxnLst/>
            <a:rect l="l" t="t" r="r" b="b"/>
            <a:pathLst>
              <a:path w="6385577" h="7393230">
                <a:moveTo>
                  <a:pt x="0" y="0"/>
                </a:moveTo>
                <a:lnTo>
                  <a:pt x="6385576" y="0"/>
                </a:lnTo>
                <a:lnTo>
                  <a:pt x="6385576" y="7393230"/>
                </a:lnTo>
                <a:lnTo>
                  <a:pt x="0" y="739323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15" name="TextBox 17">
            <a:extLst>
              <a:ext uri="{FF2B5EF4-FFF2-40B4-BE49-F238E27FC236}">
                <a16:creationId xmlns:a16="http://schemas.microsoft.com/office/drawing/2014/main" id="{81275632-D1C6-73C6-B81B-B17749A9F60D}"/>
              </a:ext>
            </a:extLst>
          </p:cNvPr>
          <p:cNvSpPr txBox="1"/>
          <p:nvPr/>
        </p:nvSpPr>
        <p:spPr>
          <a:xfrm>
            <a:off x="10620071" y="2162511"/>
            <a:ext cx="1433989" cy="318677"/>
          </a:xfrm>
          <a:prstGeom prst="rect">
            <a:avLst/>
          </a:prstGeom>
        </p:spPr>
        <p:txBody>
          <a:bodyPr lIns="0" tIns="0" rIns="0" bIns="0" rtlCol="0" anchor="t">
            <a:spAutoFit/>
          </a:bodyPr>
          <a:lstStyle/>
          <a:p>
            <a:pPr marL="0" marR="0" lvl="0" indent="0" algn="ctr" defTabSz="914400" rtl="0" eaLnBrk="1" fontAlgn="auto" latinLnBrk="0" hangingPunct="1">
              <a:lnSpc>
                <a:spcPts val="2659"/>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1D617A"/>
                </a:solidFill>
                <a:effectLst/>
                <a:uLnTx/>
                <a:uFillTx/>
                <a:latin typeface="Franklin Gothic Book" panose="020B0503020102020204" pitchFamily="34" charset="0"/>
                <a:ea typeface="+mn-ea"/>
                <a:cs typeface="+mn-cs"/>
              </a:rPr>
              <a:t>OUR VISION</a:t>
            </a:r>
          </a:p>
        </p:txBody>
      </p:sp>
      <p:sp>
        <p:nvSpPr>
          <p:cNvPr id="16" name="TextBox 18">
            <a:extLst>
              <a:ext uri="{FF2B5EF4-FFF2-40B4-BE49-F238E27FC236}">
                <a16:creationId xmlns:a16="http://schemas.microsoft.com/office/drawing/2014/main" id="{6965B3EE-6030-5B3F-C20D-8E5616A43A58}"/>
              </a:ext>
            </a:extLst>
          </p:cNvPr>
          <p:cNvSpPr txBox="1"/>
          <p:nvPr/>
        </p:nvSpPr>
        <p:spPr>
          <a:xfrm>
            <a:off x="10734981" y="2569060"/>
            <a:ext cx="6681233" cy="1080680"/>
          </a:xfrm>
          <a:prstGeom prst="rect">
            <a:avLst/>
          </a:prstGeom>
          <a:solidFill>
            <a:schemeClr val="accent3">
              <a:lumMod val="40000"/>
              <a:lumOff val="60000"/>
            </a:schemeClr>
          </a:solidFill>
        </p:spPr>
        <p:txBody>
          <a:bodyPr wrap="square" lIns="0" tIns="0" rIns="0" bIns="0" rtlCol="0" anchor="t">
            <a:spAutoFit/>
          </a:bodyPr>
          <a:lstStyle/>
          <a:p>
            <a:pPr marL="0" marR="0" lvl="0" indent="0" algn="l" defTabSz="914400" rtl="0" eaLnBrk="1" fontAlgn="auto" latinLnBrk="0" hangingPunct="1">
              <a:lnSpc>
                <a:spcPts val="21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To be an innovative skills development partner supporting high-quality learning and development interventions towards global competitiveness, an inclusive economy and decent work</a:t>
            </a:r>
          </a:p>
        </p:txBody>
      </p:sp>
      <p:sp>
        <p:nvSpPr>
          <p:cNvPr id="17" name="TextBox 19">
            <a:extLst>
              <a:ext uri="{FF2B5EF4-FFF2-40B4-BE49-F238E27FC236}">
                <a16:creationId xmlns:a16="http://schemas.microsoft.com/office/drawing/2014/main" id="{DB2E2DB0-EFA2-C37B-B5BB-54CEB43303B7}"/>
              </a:ext>
            </a:extLst>
          </p:cNvPr>
          <p:cNvSpPr txBox="1"/>
          <p:nvPr/>
        </p:nvSpPr>
        <p:spPr>
          <a:xfrm>
            <a:off x="9452966" y="3876187"/>
            <a:ext cx="1640800" cy="318677"/>
          </a:xfrm>
          <a:prstGeom prst="rect">
            <a:avLst/>
          </a:prstGeom>
        </p:spPr>
        <p:txBody>
          <a:bodyPr lIns="0" tIns="0" rIns="0" bIns="0" rtlCol="0" anchor="t">
            <a:spAutoFit/>
          </a:bodyPr>
          <a:lstStyle/>
          <a:p>
            <a:pPr marL="0" marR="0" lvl="0" indent="0" algn="ctr" defTabSz="914400" rtl="0" eaLnBrk="1" fontAlgn="auto" latinLnBrk="0" hangingPunct="1">
              <a:lnSpc>
                <a:spcPts val="2659"/>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AEB759"/>
                </a:solidFill>
                <a:effectLst/>
                <a:uLnTx/>
                <a:uFillTx/>
                <a:latin typeface="Franklin Gothic Book" panose="020B0503020102020204" pitchFamily="34" charset="0"/>
                <a:ea typeface="+mn-ea"/>
                <a:cs typeface="+mn-cs"/>
              </a:rPr>
              <a:t>OUR MISSION</a:t>
            </a:r>
          </a:p>
        </p:txBody>
      </p:sp>
      <p:sp>
        <p:nvSpPr>
          <p:cNvPr id="18" name="TextBox 20">
            <a:extLst>
              <a:ext uri="{FF2B5EF4-FFF2-40B4-BE49-F238E27FC236}">
                <a16:creationId xmlns:a16="http://schemas.microsoft.com/office/drawing/2014/main" id="{ACEB4B49-A2C9-0434-B1EA-826447D92259}"/>
              </a:ext>
            </a:extLst>
          </p:cNvPr>
          <p:cNvSpPr txBox="1"/>
          <p:nvPr/>
        </p:nvSpPr>
        <p:spPr>
          <a:xfrm>
            <a:off x="9570107" y="4260454"/>
            <a:ext cx="7163227" cy="1077218"/>
          </a:xfrm>
          <a:prstGeom prst="rect">
            <a:avLst/>
          </a:prstGeom>
          <a:solidFill>
            <a:schemeClr val="bg2"/>
          </a:solidFill>
        </p:spPr>
        <p:txBody>
          <a:bodyPr wrap="square" lIns="0" tIns="0" rIns="0" bIns="0" rtlCol="0" anchor="t">
            <a:spAutoFit/>
          </a:bodyPr>
          <a:lstStyle/>
          <a:p>
            <a:pPr marL="0" marR="0" lvl="0" indent="0" algn="l" defTabSz="914400" rtl="0" eaLnBrk="1" fontAlgn="auto" latinLnBrk="0" hangingPunct="1">
              <a:lnSpc>
                <a:spcPts val="21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To evolve as an agile and ethical institution that facilitates an efficient and effective skills development process contributing to the achievement of sector competitiveness, transformation and economic growth</a:t>
            </a:r>
          </a:p>
        </p:txBody>
      </p:sp>
      <p:sp>
        <p:nvSpPr>
          <p:cNvPr id="19" name="TextBox 21">
            <a:extLst>
              <a:ext uri="{FF2B5EF4-FFF2-40B4-BE49-F238E27FC236}">
                <a16:creationId xmlns:a16="http://schemas.microsoft.com/office/drawing/2014/main" id="{93733860-2ED8-2473-1385-8BB13A2D8A2B}"/>
              </a:ext>
            </a:extLst>
          </p:cNvPr>
          <p:cNvSpPr txBox="1"/>
          <p:nvPr/>
        </p:nvSpPr>
        <p:spPr>
          <a:xfrm>
            <a:off x="8232761" y="5572013"/>
            <a:ext cx="1537692" cy="318677"/>
          </a:xfrm>
          <a:prstGeom prst="rect">
            <a:avLst/>
          </a:prstGeom>
        </p:spPr>
        <p:txBody>
          <a:bodyPr lIns="0" tIns="0" rIns="0" bIns="0" rtlCol="0" anchor="t">
            <a:spAutoFit/>
          </a:bodyPr>
          <a:lstStyle/>
          <a:p>
            <a:pPr marL="0" marR="0" lvl="0" indent="0" algn="ctr" defTabSz="914400" rtl="0" eaLnBrk="1" fontAlgn="auto" latinLnBrk="0" hangingPunct="1">
              <a:lnSpc>
                <a:spcPts val="2659"/>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OUR VALUES</a:t>
            </a:r>
          </a:p>
        </p:txBody>
      </p:sp>
      <p:sp>
        <p:nvSpPr>
          <p:cNvPr id="20" name="TextBox 22">
            <a:extLst>
              <a:ext uri="{FF2B5EF4-FFF2-40B4-BE49-F238E27FC236}">
                <a16:creationId xmlns:a16="http://schemas.microsoft.com/office/drawing/2014/main" id="{5526D0B5-4328-976E-0252-EE58CDAC6C1F}"/>
              </a:ext>
            </a:extLst>
          </p:cNvPr>
          <p:cNvSpPr txBox="1"/>
          <p:nvPr/>
        </p:nvSpPr>
        <p:spPr>
          <a:xfrm>
            <a:off x="8350245" y="5928792"/>
            <a:ext cx="7163227" cy="3500958"/>
          </a:xfrm>
          <a:prstGeom prst="rect">
            <a:avLst/>
          </a:prstGeom>
          <a:solidFill>
            <a:schemeClr val="accent3">
              <a:lumMod val="60000"/>
              <a:lumOff val="40000"/>
            </a:schemeClr>
          </a:solidFill>
        </p:spPr>
        <p:txBody>
          <a:bodyPr lIns="0" tIns="0" rIns="0" bIns="0" rtlCol="0" anchor="t">
            <a:spAutoFit/>
          </a:bodyPr>
          <a:lstStyle/>
          <a:p>
            <a:pPr marL="0" marR="0" lvl="0" indent="0" algn="l" defTabSz="914400" rtl="0" eaLnBrk="1" fontAlgn="auto" latinLnBrk="0" hangingPunct="1">
              <a:lnSpc>
                <a:spcPts val="21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FP&amp;M SETA is committed to living its values, which include:</a:t>
            </a:r>
          </a:p>
          <a:p>
            <a:pPr marL="323852" marR="0" lvl="1" indent="-161926" algn="l" defTabSz="914400" rtl="0" eaLnBrk="1" fontAlgn="auto" latinLnBrk="0" hangingPunct="1">
              <a:lnSpc>
                <a:spcPts val="21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Integrity</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 - </a:t>
            </a:r>
            <a:r>
              <a:rPr kumimoji="0" lang="en-US" sz="2000" b="0" i="0" u="none" strike="noStrike" kern="1200" cap="none" spc="0" normalizeH="0" baseline="0" noProof="0" dirty="0" err="1">
                <a:ln>
                  <a:noFill/>
                </a:ln>
                <a:solidFill>
                  <a:srgbClr val="7C7B7B"/>
                </a:solidFill>
                <a:effectLst/>
                <a:uLnTx/>
                <a:uFillTx/>
                <a:latin typeface="Franklin Gothic Book" panose="020B0503020102020204" pitchFamily="34" charset="0"/>
                <a:ea typeface="+mn-ea"/>
                <a:cs typeface="+mn-cs"/>
              </a:rPr>
              <a:t>Honouring</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  our mandate and doing what is right</a:t>
            </a:r>
          </a:p>
          <a:p>
            <a:pPr marL="323852" marR="0" lvl="1" indent="-161926" algn="l" defTabSz="914400" rtl="0" eaLnBrk="1" fontAlgn="auto" latinLnBrk="0" hangingPunct="1">
              <a:lnSpc>
                <a:spcPts val="21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Accountability</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 -  Clarifying and accepting responsibility  and delivering on our commitments</a:t>
            </a:r>
          </a:p>
          <a:p>
            <a:pPr marL="323852" marR="0" lvl="1" indent="-161926" algn="l" defTabSz="914400" rtl="0" eaLnBrk="1" fontAlgn="auto" latinLnBrk="0" hangingPunct="1">
              <a:lnSpc>
                <a:spcPts val="21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Respect</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 -  Driving delivery with respect to all our stakeholders, embracing openness, trust, teamwork, diversity and relationships that are mutually beneficial </a:t>
            </a:r>
          </a:p>
          <a:p>
            <a:pPr marL="323852" marR="0" lvl="1" indent="-161926" algn="l" defTabSz="914400" rtl="0" eaLnBrk="1" fontAlgn="auto" latinLnBrk="0" hangingPunct="1">
              <a:lnSpc>
                <a:spcPts val="21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Service Excellence </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 Striving for the best service and delivering it with pride</a:t>
            </a:r>
          </a:p>
          <a:p>
            <a:pPr marL="323852" marR="0" lvl="1" indent="-161926" algn="l" defTabSz="914400" rtl="0" eaLnBrk="1" fontAlgn="auto" latinLnBrk="0" hangingPunct="1">
              <a:lnSpc>
                <a:spcPts val="21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Inclusive, Sustainable, Socio-Economic Transformational Interventio</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ns - Driving and supporting interventions that are meaningful and that will impact positively on the </a:t>
            </a:r>
            <a:r>
              <a:rPr kumimoji="0" lang="en-US" sz="2000" b="0" i="0" u="none" strike="noStrike" kern="1200" cap="none" spc="0" normalizeH="0" baseline="0" noProof="0" dirty="0" err="1">
                <a:ln>
                  <a:noFill/>
                </a:ln>
                <a:solidFill>
                  <a:srgbClr val="7C7B7B"/>
                </a:solidFill>
                <a:effectLst/>
                <a:uLnTx/>
                <a:uFillTx/>
                <a:latin typeface="Franklin Gothic Book" panose="020B0503020102020204" pitchFamily="34" charset="0"/>
                <a:ea typeface="+mn-ea"/>
                <a:cs typeface="+mn-cs"/>
              </a:rPr>
              <a:t>realisation</a:t>
            </a:r>
            <a:r>
              <a:rPr kumimoji="0" lang="en-US" sz="2000" b="0" i="0" u="none" strike="noStrike" kern="1200" cap="none" spc="0" normalizeH="0" baseline="0" noProof="0" dirty="0">
                <a:ln>
                  <a:noFill/>
                </a:ln>
                <a:solidFill>
                  <a:srgbClr val="7C7B7B"/>
                </a:solidFill>
                <a:effectLst/>
                <a:uLnTx/>
                <a:uFillTx/>
                <a:latin typeface="Franklin Gothic Book" panose="020B0503020102020204" pitchFamily="34" charset="0"/>
                <a:ea typeface="+mn-ea"/>
                <a:cs typeface="+mn-cs"/>
              </a:rPr>
              <a:t> of economically independent individuals and communities</a:t>
            </a:r>
          </a:p>
        </p:txBody>
      </p:sp>
      <p:sp>
        <p:nvSpPr>
          <p:cNvPr id="21" name="TextBox 38">
            <a:extLst>
              <a:ext uri="{FF2B5EF4-FFF2-40B4-BE49-F238E27FC236}">
                <a16:creationId xmlns:a16="http://schemas.microsoft.com/office/drawing/2014/main" id="{01145D02-76A3-643F-B425-C688A4F7C646}"/>
              </a:ext>
            </a:extLst>
          </p:cNvPr>
          <p:cNvSpPr txBox="1"/>
          <p:nvPr/>
        </p:nvSpPr>
        <p:spPr>
          <a:xfrm>
            <a:off x="752967" y="4826338"/>
            <a:ext cx="339835" cy="35944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22" name="Slide Number Placeholder 2">
            <a:extLst>
              <a:ext uri="{FF2B5EF4-FFF2-40B4-BE49-F238E27FC236}">
                <a16:creationId xmlns:a16="http://schemas.microsoft.com/office/drawing/2014/main" id="{30B25355-F8F9-A551-61A8-C4B2486C88CA}"/>
              </a:ext>
            </a:extLst>
          </p:cNvPr>
          <p:cNvSpPr txBox="1">
            <a:spLocks/>
          </p:cNvSpPr>
          <p:nvPr/>
        </p:nvSpPr>
        <p:spPr>
          <a:xfrm>
            <a:off x="16503031" y="9639688"/>
            <a:ext cx="1578765" cy="547688"/>
          </a:xfrm>
          <a:prstGeom prst="rect">
            <a:avLst/>
          </a:prstGeom>
        </p:spPr>
        <p:txBody>
          <a:bodyPr vert="horz" lIns="91440" tIns="45720" rIns="91440" bIns="45720" rtlCol="0" anchor="ctr"/>
          <a:lstStyle>
            <a:defPPr>
              <a:defRPr lang="en-US"/>
            </a:defPPr>
            <a:lvl1pPr marL="0" algn="r" defTabSz="914400" rtl="0" eaLnBrk="1" latinLnBrk="0" hangingPunct="1">
              <a:defRPr sz="135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35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23" name="Freeform 9">
            <a:extLst>
              <a:ext uri="{FF2B5EF4-FFF2-40B4-BE49-F238E27FC236}">
                <a16:creationId xmlns:a16="http://schemas.microsoft.com/office/drawing/2014/main" id="{C2054045-4371-5E56-DF51-B95CF352405D}"/>
              </a:ext>
            </a:extLst>
          </p:cNvPr>
          <p:cNvSpPr/>
          <p:nvPr/>
        </p:nvSpPr>
        <p:spPr>
          <a:xfrm>
            <a:off x="15745308" y="234467"/>
            <a:ext cx="2336488" cy="971865"/>
          </a:xfrm>
          <a:custGeom>
            <a:avLst/>
            <a:gdLst/>
            <a:ahLst/>
            <a:cxnLst/>
            <a:rect l="l" t="t" r="r" b="b"/>
            <a:pathLst>
              <a:path w="2336488" h="971865">
                <a:moveTo>
                  <a:pt x="0" y="0"/>
                </a:moveTo>
                <a:lnTo>
                  <a:pt x="2336488" y="0"/>
                </a:lnTo>
                <a:lnTo>
                  <a:pt x="2336488" y="971865"/>
                </a:lnTo>
                <a:lnTo>
                  <a:pt x="0" y="971865"/>
                </a:lnTo>
                <a:lnTo>
                  <a:pt x="0" y="0"/>
                </a:lnTo>
                <a:close/>
              </a:path>
            </a:pathLst>
          </a:custGeom>
          <a:blipFill>
            <a:blip r:embed="rId3"/>
            <a:stretch>
              <a:fillRect b="-594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547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525000" y="2520315"/>
            <a:ext cx="5897589" cy="5934655"/>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endParaRPr lang="en-ZA"/>
          </a:p>
        </p:txBody>
      </p:sp>
      <p:grpSp>
        <p:nvGrpSpPr>
          <p:cNvPr id="5" name="Group 5"/>
          <p:cNvGrpSpPr/>
          <p:nvPr/>
        </p:nvGrpSpPr>
        <p:grpSpPr>
          <a:xfrm>
            <a:off x="13385464" y="2960593"/>
            <a:ext cx="4902536" cy="4938578"/>
            <a:chOff x="0" y="0"/>
            <a:chExt cx="1721018" cy="1451547"/>
          </a:xfrm>
          <a:solidFill>
            <a:srgbClr val="ACBF79"/>
          </a:solidFill>
        </p:grpSpPr>
        <p:sp>
          <p:nvSpPr>
            <p:cNvPr id="6" name="Freeform 6"/>
            <p:cNvSpPr/>
            <p:nvPr/>
          </p:nvSpPr>
          <p:spPr>
            <a:xfrm>
              <a:off x="0" y="0"/>
              <a:ext cx="1721018" cy="1451547"/>
            </a:xfrm>
            <a:custGeom>
              <a:avLst/>
              <a:gdLst/>
              <a:ahLst/>
              <a:cxnLst/>
              <a:rect l="l" t="t" r="r" b="b"/>
              <a:pathLst>
                <a:path w="1721018" h="1451547">
                  <a:moveTo>
                    <a:pt x="0" y="0"/>
                  </a:moveTo>
                  <a:lnTo>
                    <a:pt x="1721018" y="0"/>
                  </a:lnTo>
                  <a:lnTo>
                    <a:pt x="1721018" y="1451547"/>
                  </a:lnTo>
                  <a:lnTo>
                    <a:pt x="0" y="1451547"/>
                  </a:lnTo>
                  <a:close/>
                </a:path>
              </a:pathLst>
            </a:custGeom>
            <a:grpFill/>
          </p:spPr>
          <p:txBody>
            <a:bodyPr/>
            <a:lstStyle/>
            <a:p>
              <a:endParaRPr lang="en-ZA"/>
            </a:p>
          </p:txBody>
        </p:sp>
        <p:sp>
          <p:nvSpPr>
            <p:cNvPr id="7" name="TextBox 7"/>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20567" y="9419196"/>
            <a:ext cx="3713233" cy="853516"/>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endParaRPr lang="en-ZA"/>
          </a:p>
        </p:txBody>
      </p:sp>
      <p:sp>
        <p:nvSpPr>
          <p:cNvPr id="12" name="Freeform 12"/>
          <p:cNvSpPr/>
          <p:nvPr/>
        </p:nvSpPr>
        <p:spPr>
          <a:xfrm>
            <a:off x="13350319" y="0"/>
            <a:ext cx="3124200" cy="7078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endParaRPr lang="en-ZA"/>
          </a:p>
        </p:txBody>
      </p:sp>
      <p:sp>
        <p:nvSpPr>
          <p:cNvPr id="15" name="Freeform 15"/>
          <p:cNvSpPr/>
          <p:nvPr/>
        </p:nvSpPr>
        <p:spPr>
          <a:xfrm>
            <a:off x="2819400" y="9433484"/>
            <a:ext cx="2083588" cy="839228"/>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18" name="Freeform 18"/>
          <p:cNvSpPr/>
          <p:nvPr/>
        </p:nvSpPr>
        <p:spPr>
          <a:xfrm>
            <a:off x="15794428" y="4762"/>
            <a:ext cx="1647699" cy="703066"/>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endParaRPr lang="en-ZA"/>
          </a:p>
        </p:txBody>
      </p:sp>
      <p:sp>
        <p:nvSpPr>
          <p:cNvPr id="21" name="Freeform 21"/>
          <p:cNvSpPr/>
          <p:nvPr/>
        </p:nvSpPr>
        <p:spPr>
          <a:xfrm>
            <a:off x="4116078" y="9447772"/>
            <a:ext cx="2083588" cy="839228"/>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sp>
        <p:nvSpPr>
          <p:cNvPr id="24" name="Freeform 24"/>
          <p:cNvSpPr/>
          <p:nvPr/>
        </p:nvSpPr>
        <p:spPr>
          <a:xfrm>
            <a:off x="16618277" y="-16072"/>
            <a:ext cx="1647699" cy="742950"/>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endParaRPr lang="en-ZA"/>
          </a:p>
        </p:txBody>
      </p:sp>
      <p:grpSp>
        <p:nvGrpSpPr>
          <p:cNvPr id="26" name="Group 26"/>
          <p:cNvGrpSpPr/>
          <p:nvPr/>
        </p:nvGrpSpPr>
        <p:grpSpPr>
          <a:xfrm>
            <a:off x="9325212" y="2828398"/>
            <a:ext cx="5598656" cy="5237652"/>
            <a:chOff x="0" y="0"/>
            <a:chExt cx="6350000" cy="5532120"/>
          </a:xfrm>
        </p:grpSpPr>
        <p:sp>
          <p:nvSpPr>
            <p:cNvPr id="27" name="Freeform 27"/>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FFFFFF"/>
            </a:solidFill>
          </p:spPr>
          <p:txBody>
            <a:bodyPr/>
            <a:lstStyle/>
            <a:p>
              <a:endParaRPr lang="en-ZA"/>
            </a:p>
          </p:txBody>
        </p:sp>
      </p:grpSp>
      <p:grpSp>
        <p:nvGrpSpPr>
          <p:cNvPr id="28" name="Group 28"/>
          <p:cNvGrpSpPr>
            <a:grpSpLocks noChangeAspect="1"/>
          </p:cNvGrpSpPr>
          <p:nvPr/>
        </p:nvGrpSpPr>
        <p:grpSpPr>
          <a:xfrm>
            <a:off x="10058400" y="2960593"/>
            <a:ext cx="4711088" cy="4938578"/>
            <a:chOff x="0" y="0"/>
            <a:chExt cx="4282440" cy="3708400"/>
          </a:xfrm>
        </p:grpSpPr>
        <p:sp>
          <p:nvSpPr>
            <p:cNvPr id="29" name="Freeform 29"/>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24251" r="-24251"/>
              </a:stretch>
            </a:blipFill>
          </p:spPr>
          <p:txBody>
            <a:bodyPr/>
            <a:lstStyle/>
            <a:p>
              <a:endParaRPr lang="en-ZA"/>
            </a:p>
          </p:txBody>
        </p:sp>
      </p:grpSp>
      <p:sp>
        <p:nvSpPr>
          <p:cNvPr id="35" name="AutoShape 35"/>
          <p:cNvSpPr/>
          <p:nvPr/>
        </p:nvSpPr>
        <p:spPr>
          <a:xfrm rot="-3705113">
            <a:off x="14301451" y="6522576"/>
            <a:ext cx="3317663" cy="0"/>
          </a:xfrm>
          <a:prstGeom prst="line">
            <a:avLst/>
          </a:prstGeom>
          <a:ln w="85725" cap="flat">
            <a:solidFill>
              <a:srgbClr val="FFFFFF"/>
            </a:solidFill>
            <a:prstDash val="solid"/>
            <a:headEnd type="none" w="sm" len="sm"/>
            <a:tailEnd type="none" w="sm" len="sm"/>
          </a:ln>
        </p:spPr>
        <p:txBody>
          <a:bodyPr/>
          <a:lstStyle/>
          <a:p>
            <a:endParaRPr lang="en-ZA"/>
          </a:p>
        </p:txBody>
      </p:sp>
      <p:sp>
        <p:nvSpPr>
          <p:cNvPr id="36" name="AutoShape 36"/>
          <p:cNvSpPr/>
          <p:nvPr/>
        </p:nvSpPr>
        <p:spPr>
          <a:xfrm rot="-7186693">
            <a:off x="14263267" y="3658214"/>
            <a:ext cx="3317663" cy="0"/>
          </a:xfrm>
          <a:prstGeom prst="line">
            <a:avLst/>
          </a:prstGeom>
          <a:ln w="85725" cap="flat">
            <a:solidFill>
              <a:srgbClr val="FFFFFF"/>
            </a:solidFill>
            <a:prstDash val="solid"/>
            <a:headEnd type="none" w="sm" len="sm"/>
            <a:tailEnd type="none" w="sm" len="sm"/>
          </a:ln>
        </p:spPr>
        <p:txBody>
          <a:bodyPr/>
          <a:lstStyle/>
          <a:p>
            <a:endParaRPr lang="en-ZA"/>
          </a:p>
        </p:txBody>
      </p:sp>
      <p:pic>
        <p:nvPicPr>
          <p:cNvPr id="37" name="Picture 36" descr="A picture containing text, businesscard, font, logo&#10;&#10;Description automatically generated">
            <a:extLst>
              <a:ext uri="{FF2B5EF4-FFF2-40B4-BE49-F238E27FC236}">
                <a16:creationId xmlns:a16="http://schemas.microsoft.com/office/drawing/2014/main" id="{16831660-E788-6448-6857-DFA84B05C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7" y="-74092"/>
            <a:ext cx="4393461" cy="3145018"/>
          </a:xfrm>
          <a:prstGeom prst="rect">
            <a:avLst/>
          </a:prstGeom>
        </p:spPr>
      </p:pic>
      <p:sp>
        <p:nvSpPr>
          <p:cNvPr id="2" name="TextBox 22">
            <a:extLst>
              <a:ext uri="{FF2B5EF4-FFF2-40B4-BE49-F238E27FC236}">
                <a16:creationId xmlns:a16="http://schemas.microsoft.com/office/drawing/2014/main" id="{D5442B98-E590-C619-7114-62C2E4FB90FA}"/>
              </a:ext>
            </a:extLst>
          </p:cNvPr>
          <p:cNvSpPr txBox="1"/>
          <p:nvPr/>
        </p:nvSpPr>
        <p:spPr>
          <a:xfrm>
            <a:off x="4902988" y="818899"/>
            <a:ext cx="8571575" cy="692497"/>
          </a:xfrm>
          <a:prstGeom prst="rect">
            <a:avLst/>
          </a:prstGeom>
        </p:spPr>
        <p:txBody>
          <a:bodyPr wrap="square" lIns="0" tIns="0" rIns="0" bIns="0" rtlCol="0" anchor="t">
            <a:spAutoFit/>
          </a:bodyPr>
          <a:lstStyle/>
          <a:p>
            <a:pPr algn="ctr"/>
            <a:r>
              <a:rPr lang="en-US" sz="4500" b="1" dirty="0">
                <a:solidFill>
                  <a:srgbClr val="4F747F"/>
                </a:solidFill>
                <a:latin typeface="+mj-lt"/>
              </a:rPr>
              <a:t>FP&amp;M SETA BUSINESS OVERVIEW</a:t>
            </a:r>
          </a:p>
        </p:txBody>
      </p:sp>
      <p:graphicFrame>
        <p:nvGraphicFramePr>
          <p:cNvPr id="54" name="TextBox 3">
            <a:extLst>
              <a:ext uri="{FF2B5EF4-FFF2-40B4-BE49-F238E27FC236}">
                <a16:creationId xmlns:a16="http://schemas.microsoft.com/office/drawing/2014/main" id="{614109DD-B79F-56FB-7B89-D450671CCBF1}"/>
              </a:ext>
            </a:extLst>
          </p:cNvPr>
          <p:cNvGraphicFramePr/>
          <p:nvPr>
            <p:extLst>
              <p:ext uri="{D42A27DB-BD31-4B8C-83A1-F6EECF244321}">
                <p14:modId xmlns:p14="http://schemas.microsoft.com/office/powerpoint/2010/main" val="3742684175"/>
              </p:ext>
            </p:extLst>
          </p:nvPr>
        </p:nvGraphicFramePr>
        <p:xfrm>
          <a:off x="80682" y="1797827"/>
          <a:ext cx="9934430" cy="88944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Slide Number Placeholder 10">
            <a:extLst>
              <a:ext uri="{FF2B5EF4-FFF2-40B4-BE49-F238E27FC236}">
                <a16:creationId xmlns:a16="http://schemas.microsoft.com/office/drawing/2014/main" id="{95CDBE32-5D32-F5DE-0193-77CB34BCD36D}"/>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3" name="Slide Number Placeholder 6">
            <a:extLst>
              <a:ext uri="{FF2B5EF4-FFF2-40B4-BE49-F238E27FC236}">
                <a16:creationId xmlns:a16="http://schemas.microsoft.com/office/drawing/2014/main" id="{99309163-3E29-BD36-E208-4C40DFCCC1D3}"/>
              </a:ext>
            </a:extLst>
          </p:cNvPr>
          <p:cNvSpPr txBox="1">
            <a:spLocks/>
          </p:cNvSpPr>
          <p:nvPr/>
        </p:nvSpPr>
        <p:spPr>
          <a:xfrm>
            <a:off x="12855019" y="9433484"/>
            <a:ext cx="4114800"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E490F-C57D-431F-B5A2-DA22123CE977}" type="slidenum">
              <a:rPr lang="en-ZA" smtClean="0"/>
              <a:pPr/>
              <a:t>5</a:t>
            </a:fld>
            <a:endParaRPr lang="en-Z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CBF79"/>
        </a:solidFill>
        <a:effectLst/>
      </p:bgPr>
    </p:bg>
    <p:spTree>
      <p:nvGrpSpPr>
        <p:cNvPr id="1" name=""/>
        <p:cNvGrpSpPr/>
        <p:nvPr/>
      </p:nvGrpSpPr>
      <p:grpSpPr>
        <a:xfrm>
          <a:off x="0" y="0"/>
          <a:ext cx="0" cy="0"/>
          <a:chOff x="0" y="0"/>
          <a:chExt cx="0" cy="0"/>
        </a:xfrm>
      </p:grpSpPr>
      <p:sp>
        <p:nvSpPr>
          <p:cNvPr id="3" name="Freeform 3"/>
          <p:cNvSpPr/>
          <p:nvPr/>
        </p:nvSpPr>
        <p:spPr>
          <a:xfrm rot="16200000">
            <a:off x="10094482" y="2093482"/>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6200000">
            <a:off x="10798165" y="329207"/>
            <a:ext cx="6196442" cy="5614228"/>
          </a:xfrm>
          <a:custGeom>
            <a:avLst/>
            <a:gdLst/>
            <a:ahLst/>
            <a:cxnLst/>
            <a:rect l="l" t="t" r="r" b="b"/>
            <a:pathLst>
              <a:path w="1631985" h="1451547">
                <a:moveTo>
                  <a:pt x="0" y="0"/>
                </a:moveTo>
                <a:lnTo>
                  <a:pt x="1631985" y="0"/>
                </a:lnTo>
                <a:lnTo>
                  <a:pt x="1631985" y="1451547"/>
                </a:lnTo>
                <a:lnTo>
                  <a:pt x="0" y="1451547"/>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52400" y="9486899"/>
            <a:ext cx="4088661" cy="790575"/>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3349311" y="90688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5050237" y="9068828"/>
            <a:ext cx="2569763"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p:cNvGrpSpPr/>
          <p:nvPr/>
        </p:nvGrpSpPr>
        <p:grpSpPr>
          <a:xfrm rot="-5400000">
            <a:off x="10593203" y="2482402"/>
            <a:ext cx="6709253" cy="5845101"/>
            <a:chOff x="0" y="0"/>
            <a:chExt cx="6350000" cy="5532120"/>
          </a:xfrm>
          <a:solidFill>
            <a:srgbClr val="ACBF79"/>
          </a:solidFill>
        </p:grpSpPr>
        <p:sp>
          <p:nvSpPr>
            <p:cNvPr id="18" name="Freeform 18"/>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19"/>
          <p:cNvSpPr/>
          <p:nvPr/>
        </p:nvSpPr>
        <p:spPr>
          <a:xfrm rot="1788959">
            <a:off x="13703365" y="1809816"/>
            <a:ext cx="3317663" cy="0"/>
          </a:xfrm>
          <a:prstGeom prst="line">
            <a:avLst/>
          </a:prstGeom>
          <a:ln w="85725" cap="flat">
            <a:solidFill>
              <a:srgbClr val="ACBF7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utoShape 20"/>
          <p:cNvSpPr/>
          <p:nvPr/>
        </p:nvSpPr>
        <p:spPr>
          <a:xfrm rot="9045464">
            <a:off x="10877874" y="1795575"/>
            <a:ext cx="3317663" cy="0"/>
          </a:xfrm>
          <a:prstGeom prst="line">
            <a:avLst/>
          </a:prstGeom>
          <a:ln w="85725" cap="flat">
            <a:solidFill>
              <a:srgbClr val="ACBF7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picture containing text, businesscard, font, logo&#10;&#10;Description automatically generated">
            <a:extLst>
              <a:ext uri="{FF2B5EF4-FFF2-40B4-BE49-F238E27FC236}">
                <a16:creationId xmlns:a16="http://schemas.microsoft.com/office/drawing/2014/main" id="{82A7E4E1-4698-6E82-67EC-9AE10D2A28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49108" y="8912315"/>
            <a:ext cx="2020384" cy="1446273"/>
          </a:xfrm>
          <a:prstGeom prst="rect">
            <a:avLst/>
          </a:prstGeom>
        </p:spPr>
      </p:pic>
      <p:sp>
        <p:nvSpPr>
          <p:cNvPr id="7" name="TextBox 22">
            <a:extLst>
              <a:ext uri="{FF2B5EF4-FFF2-40B4-BE49-F238E27FC236}">
                <a16:creationId xmlns:a16="http://schemas.microsoft.com/office/drawing/2014/main" id="{9F3D4850-079B-02E9-A472-AAEA15B5F3AB}"/>
              </a:ext>
            </a:extLst>
          </p:cNvPr>
          <p:cNvSpPr txBox="1"/>
          <p:nvPr/>
        </p:nvSpPr>
        <p:spPr>
          <a:xfrm>
            <a:off x="1155278" y="244917"/>
            <a:ext cx="8598321" cy="692497"/>
          </a:xfrm>
          <a:prstGeom prst="rect">
            <a:avLst/>
          </a:prstGeom>
        </p:spPr>
        <p:txBody>
          <a:bodyPr wrap="square" lIns="0" tIns="0" rIns="0" bIns="0" rtlCol="0" anchor="t">
            <a:spAutoFit/>
          </a:bodyPr>
          <a:lstStyle/>
          <a:p>
            <a:pPr algn="ctr"/>
            <a:r>
              <a:rPr lang="en-US" sz="4500" b="1" dirty="0">
                <a:solidFill>
                  <a:srgbClr val="4F747F"/>
                </a:solidFill>
                <a:latin typeface="+mj-lt"/>
              </a:rPr>
              <a:t>FP&amp;M SETA BUSINESS OVERVIEW</a:t>
            </a:r>
          </a:p>
        </p:txBody>
      </p:sp>
      <p:graphicFrame>
        <p:nvGraphicFramePr>
          <p:cNvPr id="31" name="Content Placeholder 2">
            <a:extLst>
              <a:ext uri="{FF2B5EF4-FFF2-40B4-BE49-F238E27FC236}">
                <a16:creationId xmlns:a16="http://schemas.microsoft.com/office/drawing/2014/main" id="{4EADF3F9-35B1-7411-DCB5-DB8A172B9930}"/>
              </a:ext>
            </a:extLst>
          </p:cNvPr>
          <p:cNvGraphicFramePr/>
          <p:nvPr>
            <p:extLst>
              <p:ext uri="{D42A27DB-BD31-4B8C-83A1-F6EECF244321}">
                <p14:modId xmlns:p14="http://schemas.microsoft.com/office/powerpoint/2010/main" val="3486950302"/>
              </p:ext>
            </p:extLst>
          </p:nvPr>
        </p:nvGraphicFramePr>
        <p:xfrm>
          <a:off x="279316" y="1029590"/>
          <a:ext cx="10259099" cy="9012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a:extLst>
              <a:ext uri="{FF2B5EF4-FFF2-40B4-BE49-F238E27FC236}">
                <a16:creationId xmlns:a16="http://schemas.microsoft.com/office/drawing/2014/main" id="{2D6E8CA3-4060-6001-E473-FAF41DDA2759}"/>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11" name="Slide Number Placeholder 6">
            <a:extLst>
              <a:ext uri="{FF2B5EF4-FFF2-40B4-BE49-F238E27FC236}">
                <a16:creationId xmlns:a16="http://schemas.microsoft.com/office/drawing/2014/main" id="{22200A86-868C-670A-C11B-DF4D356B2646}"/>
              </a:ext>
            </a:extLst>
          </p:cNvPr>
          <p:cNvSpPr txBox="1">
            <a:spLocks/>
          </p:cNvSpPr>
          <p:nvPr/>
        </p:nvSpPr>
        <p:spPr>
          <a:xfrm>
            <a:off x="11926739" y="9453280"/>
            <a:ext cx="4114800"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E490F-C57D-431F-B5A2-DA22123CE977}" type="slidenum">
              <a:rPr lang="en-ZA" smtClean="0"/>
              <a:pPr/>
              <a:t>6</a:t>
            </a:fld>
            <a:endParaRPr lang="en-ZA" dirty="0"/>
          </a:p>
        </p:txBody>
      </p:sp>
      <p:pic>
        <p:nvPicPr>
          <p:cNvPr id="2" name="Picture 1">
            <a:extLst>
              <a:ext uri="{FF2B5EF4-FFF2-40B4-BE49-F238E27FC236}">
                <a16:creationId xmlns:a16="http://schemas.microsoft.com/office/drawing/2014/main" id="{2797021F-77FD-21BD-57E8-B50A7BE7C44D}"/>
              </a:ext>
            </a:extLst>
          </p:cNvPr>
          <p:cNvPicPr>
            <a:picLocks noChangeAspect="1"/>
          </p:cNvPicPr>
          <p:nvPr/>
        </p:nvPicPr>
        <p:blipFill>
          <a:blip r:embed="rId8"/>
          <a:stretch>
            <a:fillRect/>
          </a:stretch>
        </p:blipFill>
        <p:spPr>
          <a:xfrm>
            <a:off x="11664047" y="3400401"/>
            <a:ext cx="4567564" cy="409666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29E1D-5A84-2FA7-5A9F-4001E38AE842}"/>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C8D86B7F-B211-9EBB-3EC0-1E4D8D4C30C2}"/>
              </a:ext>
            </a:extLst>
          </p:cNvPr>
          <p:cNvSpPr/>
          <p:nvPr/>
        </p:nvSpPr>
        <p:spPr>
          <a:xfrm rot="16200000">
            <a:off x="10094482" y="2093482"/>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0DFC75EE-C8F2-84AA-B2BA-AFEA22FFB3AB}"/>
              </a:ext>
            </a:extLst>
          </p:cNvPr>
          <p:cNvSpPr/>
          <p:nvPr/>
        </p:nvSpPr>
        <p:spPr>
          <a:xfrm rot="16200000">
            <a:off x="10798165" y="329207"/>
            <a:ext cx="6196442" cy="5614228"/>
          </a:xfrm>
          <a:custGeom>
            <a:avLst/>
            <a:gdLst/>
            <a:ahLst/>
            <a:cxnLst/>
            <a:rect l="l" t="t" r="r" b="b"/>
            <a:pathLst>
              <a:path w="1631985" h="1451547">
                <a:moveTo>
                  <a:pt x="0" y="0"/>
                </a:moveTo>
                <a:lnTo>
                  <a:pt x="1631985" y="0"/>
                </a:lnTo>
                <a:lnTo>
                  <a:pt x="1631985" y="1451547"/>
                </a:lnTo>
                <a:lnTo>
                  <a:pt x="0" y="1451547"/>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CB0BABCB-B6B4-D22C-5B21-74FA3B55EA29}"/>
              </a:ext>
            </a:extLst>
          </p:cNvPr>
          <p:cNvSpPr/>
          <p:nvPr/>
        </p:nvSpPr>
        <p:spPr>
          <a:xfrm>
            <a:off x="-152400" y="9486899"/>
            <a:ext cx="4088661" cy="790575"/>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09580A90-A2C3-45A7-016F-51AE402523B2}"/>
              </a:ext>
            </a:extLst>
          </p:cNvPr>
          <p:cNvSpPr/>
          <p:nvPr/>
        </p:nvSpPr>
        <p:spPr>
          <a:xfrm>
            <a:off x="3349311" y="90688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a:extLst>
              <a:ext uri="{FF2B5EF4-FFF2-40B4-BE49-F238E27FC236}">
                <a16:creationId xmlns:a16="http://schemas.microsoft.com/office/drawing/2014/main" id="{637AB796-A9D0-FC7E-2D63-E84CE472C82E}"/>
              </a:ext>
            </a:extLst>
          </p:cNvPr>
          <p:cNvSpPr/>
          <p:nvPr/>
        </p:nvSpPr>
        <p:spPr>
          <a:xfrm>
            <a:off x="5050237" y="9068828"/>
            <a:ext cx="2569763"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a:extLst>
              <a:ext uri="{FF2B5EF4-FFF2-40B4-BE49-F238E27FC236}">
                <a16:creationId xmlns:a16="http://schemas.microsoft.com/office/drawing/2014/main" id="{711CA54A-460D-F7B6-D1D6-B33801B7A843}"/>
              </a:ext>
            </a:extLst>
          </p:cNvPr>
          <p:cNvGrpSpPr/>
          <p:nvPr/>
        </p:nvGrpSpPr>
        <p:grpSpPr>
          <a:xfrm rot="-5400000">
            <a:off x="10593203" y="2482402"/>
            <a:ext cx="6709253" cy="5845101"/>
            <a:chOff x="0" y="0"/>
            <a:chExt cx="6350000" cy="5532120"/>
          </a:xfrm>
          <a:solidFill>
            <a:srgbClr val="ACBF79"/>
          </a:solidFill>
        </p:grpSpPr>
        <p:sp>
          <p:nvSpPr>
            <p:cNvPr id="18" name="Freeform 18">
              <a:extLst>
                <a:ext uri="{FF2B5EF4-FFF2-40B4-BE49-F238E27FC236}">
                  <a16:creationId xmlns:a16="http://schemas.microsoft.com/office/drawing/2014/main" id="{98D373E3-97C8-1529-A1CF-40AA9AF9EE19}"/>
                </a:ext>
              </a:extLst>
            </p:cNvPr>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19">
            <a:extLst>
              <a:ext uri="{FF2B5EF4-FFF2-40B4-BE49-F238E27FC236}">
                <a16:creationId xmlns:a16="http://schemas.microsoft.com/office/drawing/2014/main" id="{6257BEC3-0D4D-A924-09E5-C2F44EA0FB4B}"/>
              </a:ext>
            </a:extLst>
          </p:cNvPr>
          <p:cNvSpPr/>
          <p:nvPr/>
        </p:nvSpPr>
        <p:spPr>
          <a:xfrm rot="1788959">
            <a:off x="13703365" y="1809816"/>
            <a:ext cx="3317663" cy="0"/>
          </a:xfrm>
          <a:prstGeom prst="line">
            <a:avLst/>
          </a:prstGeom>
          <a:ln w="85725" cap="flat">
            <a:solidFill>
              <a:srgbClr val="ACBF7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utoShape 20">
            <a:extLst>
              <a:ext uri="{FF2B5EF4-FFF2-40B4-BE49-F238E27FC236}">
                <a16:creationId xmlns:a16="http://schemas.microsoft.com/office/drawing/2014/main" id="{D294D63B-4599-3048-4402-BDAC13D5430C}"/>
              </a:ext>
            </a:extLst>
          </p:cNvPr>
          <p:cNvSpPr/>
          <p:nvPr/>
        </p:nvSpPr>
        <p:spPr>
          <a:xfrm rot="9045464">
            <a:off x="10877874" y="1795575"/>
            <a:ext cx="3317663" cy="0"/>
          </a:xfrm>
          <a:prstGeom prst="line">
            <a:avLst/>
          </a:prstGeom>
          <a:ln w="85725" cap="flat">
            <a:solidFill>
              <a:srgbClr val="ACBF79"/>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2">
            <a:extLst>
              <a:ext uri="{FF2B5EF4-FFF2-40B4-BE49-F238E27FC236}">
                <a16:creationId xmlns:a16="http://schemas.microsoft.com/office/drawing/2014/main" id="{4E9B6925-B379-1746-78B4-2B4983A465B9}"/>
              </a:ext>
            </a:extLst>
          </p:cNvPr>
          <p:cNvGrpSpPr>
            <a:grpSpLocks noChangeAspect="1"/>
          </p:cNvGrpSpPr>
          <p:nvPr/>
        </p:nvGrpSpPr>
        <p:grpSpPr>
          <a:xfrm>
            <a:off x="11369337" y="2427478"/>
            <a:ext cx="5156985" cy="5954948"/>
            <a:chOff x="0" y="0"/>
            <a:chExt cx="5499100" cy="6350000"/>
          </a:xfrm>
        </p:grpSpPr>
        <p:sp>
          <p:nvSpPr>
            <p:cNvPr id="23" name="Freeform 23">
              <a:extLst>
                <a:ext uri="{FF2B5EF4-FFF2-40B4-BE49-F238E27FC236}">
                  <a16:creationId xmlns:a16="http://schemas.microsoft.com/office/drawing/2014/main" id="{2228F204-3A82-7297-10C9-951AD35B4B5A}"/>
                </a:ext>
              </a:extLst>
            </p:cNvPr>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t="-14868" b="-1486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4" name="Picture 3" descr="A picture containing text, businesscard, font, logo&#10;&#10;Description automatically generated">
            <a:extLst>
              <a:ext uri="{FF2B5EF4-FFF2-40B4-BE49-F238E27FC236}">
                <a16:creationId xmlns:a16="http://schemas.microsoft.com/office/drawing/2014/main" id="{97E1D94A-9761-1C32-A897-F4C01CBB7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49108" y="8912315"/>
            <a:ext cx="2020384" cy="1446273"/>
          </a:xfrm>
          <a:prstGeom prst="rect">
            <a:avLst/>
          </a:prstGeom>
        </p:spPr>
      </p:pic>
      <p:graphicFrame>
        <p:nvGraphicFramePr>
          <p:cNvPr id="27" name="Content Placeholder 2">
            <a:extLst>
              <a:ext uri="{FF2B5EF4-FFF2-40B4-BE49-F238E27FC236}">
                <a16:creationId xmlns:a16="http://schemas.microsoft.com/office/drawing/2014/main" id="{05E8C625-45DE-4D5D-015D-A48DF8D9B39A}"/>
              </a:ext>
            </a:extLst>
          </p:cNvPr>
          <p:cNvGraphicFramePr/>
          <p:nvPr>
            <p:extLst>
              <p:ext uri="{D42A27DB-BD31-4B8C-83A1-F6EECF244321}">
                <p14:modId xmlns:p14="http://schemas.microsoft.com/office/powerpoint/2010/main" val="3450836472"/>
              </p:ext>
            </p:extLst>
          </p:nvPr>
        </p:nvGraphicFramePr>
        <p:xfrm>
          <a:off x="372316" y="190500"/>
          <a:ext cx="10259099" cy="9296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lide Number Placeholder 6">
            <a:extLst>
              <a:ext uri="{FF2B5EF4-FFF2-40B4-BE49-F238E27FC236}">
                <a16:creationId xmlns:a16="http://schemas.microsoft.com/office/drawing/2014/main" id="{1ED3B39E-1487-D125-A199-8B70AF906BDD}"/>
              </a:ext>
            </a:extLst>
          </p:cNvPr>
          <p:cNvSpPr>
            <a:spLocks noGrp="1"/>
          </p:cNvSpPr>
          <p:nvPr>
            <p:ph type="sldNum" sz="quarter" idx="12"/>
          </p:nvPr>
        </p:nvSpPr>
        <p:spPr>
          <a:xfrm>
            <a:off x="12092973" y="9550831"/>
            <a:ext cx="4114800" cy="547688"/>
          </a:xfrm>
        </p:spPr>
        <p:txBody>
          <a:bodyPr/>
          <a:lstStyle/>
          <a:p>
            <a:fld id="{33FE490F-C57D-431F-B5A2-DA22123CE977}" type="slidenum">
              <a:rPr lang="en-ZA" smtClean="0"/>
              <a:t>7</a:t>
            </a:fld>
            <a:endParaRPr lang="en-ZA" dirty="0"/>
          </a:p>
        </p:txBody>
      </p:sp>
    </p:spTree>
    <p:extLst>
      <p:ext uri="{BB962C8B-B14F-4D97-AF65-F5344CB8AC3E}">
        <p14:creationId xmlns:p14="http://schemas.microsoft.com/office/powerpoint/2010/main" val="275471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F747F"/>
        </a:solidFill>
        <a:effectLst/>
      </p:bgPr>
    </p:bg>
    <p:spTree>
      <p:nvGrpSpPr>
        <p:cNvPr id="1" name=""/>
        <p:cNvGrpSpPr/>
        <p:nvPr/>
      </p:nvGrpSpPr>
      <p:grpSpPr>
        <a:xfrm>
          <a:off x="0" y="0"/>
          <a:ext cx="0" cy="0"/>
          <a:chOff x="0" y="0"/>
          <a:chExt cx="0" cy="0"/>
        </a:xfrm>
      </p:grpSpPr>
      <p:sp>
        <p:nvSpPr>
          <p:cNvPr id="3" name="Freeform 3"/>
          <p:cNvSpPr/>
          <p:nvPr/>
        </p:nvSpPr>
        <p:spPr>
          <a:xfrm rot="16200000">
            <a:off x="10094482" y="1570576"/>
            <a:ext cx="7706695" cy="6622941"/>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6200000">
            <a:off x="11246381" y="4860482"/>
            <a:ext cx="5402896" cy="5511342"/>
          </a:xfrm>
          <a:custGeom>
            <a:avLst/>
            <a:gdLst/>
            <a:ahLst/>
            <a:cxnLst/>
            <a:rect l="l" t="t" r="r" b="b"/>
            <a:pathLst>
              <a:path w="1631985" h="1451547">
                <a:moveTo>
                  <a:pt x="0" y="0"/>
                </a:moveTo>
                <a:lnTo>
                  <a:pt x="1631985" y="0"/>
                </a:lnTo>
                <a:lnTo>
                  <a:pt x="1631985" y="1451547"/>
                </a:lnTo>
                <a:lnTo>
                  <a:pt x="0" y="1451547"/>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9525" y="9447772"/>
            <a:ext cx="4393461"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3459138" y="90678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5188177" y="9066772"/>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7" name="Group 17"/>
          <p:cNvGrpSpPr/>
          <p:nvPr/>
        </p:nvGrpSpPr>
        <p:grpSpPr>
          <a:xfrm rot="-5400000">
            <a:off x="10593203" y="1959497"/>
            <a:ext cx="6709253" cy="5845101"/>
            <a:chOff x="0" y="0"/>
            <a:chExt cx="6350000" cy="5532120"/>
          </a:xfrm>
        </p:grpSpPr>
        <p:sp>
          <p:nvSpPr>
            <p:cNvPr id="18" name="Freeform 18"/>
            <p:cNvSpPr/>
            <p:nvPr/>
          </p:nvSpPr>
          <p:spPr>
            <a:xfrm>
              <a:off x="0" y="0"/>
              <a:ext cx="6350000" cy="5532120"/>
            </a:xfrm>
            <a:custGeom>
              <a:avLst/>
              <a:gdLst/>
              <a:ahLst/>
              <a:cxnLst/>
              <a:rect l="l" t="t" r="r" b="b"/>
              <a:pathLst>
                <a:path w="6350000" h="5532120">
                  <a:moveTo>
                    <a:pt x="4762500" y="0"/>
                  </a:moveTo>
                  <a:lnTo>
                    <a:pt x="1587500" y="0"/>
                  </a:lnTo>
                  <a:lnTo>
                    <a:pt x="0" y="2766060"/>
                  </a:lnTo>
                  <a:lnTo>
                    <a:pt x="1587500" y="5532120"/>
                  </a:lnTo>
                  <a:lnTo>
                    <a:pt x="4762500" y="5532120"/>
                  </a:lnTo>
                  <a:lnTo>
                    <a:pt x="6350000" y="2766060"/>
                  </a:lnTo>
                  <a:lnTo>
                    <a:pt x="4762500" y="0"/>
                  </a:lnTo>
                  <a:lnTo>
                    <a:pt x="4762500" y="0"/>
                  </a:lnTo>
                  <a:close/>
                  <a:moveTo>
                    <a:pt x="4676140" y="5382260"/>
                  </a:moveTo>
                  <a:lnTo>
                    <a:pt x="1673860" y="5382260"/>
                  </a:lnTo>
                  <a:lnTo>
                    <a:pt x="172720" y="2766060"/>
                  </a:lnTo>
                  <a:lnTo>
                    <a:pt x="1673860" y="149860"/>
                  </a:lnTo>
                  <a:lnTo>
                    <a:pt x="4676140" y="149860"/>
                  </a:lnTo>
                  <a:lnTo>
                    <a:pt x="6177280" y="2766060"/>
                  </a:lnTo>
                  <a:lnTo>
                    <a:pt x="4676140" y="5382260"/>
                  </a:lnTo>
                  <a:close/>
                </a:path>
              </a:pathLst>
            </a:custGeom>
            <a:solidFill>
              <a:srgbClr val="0D737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AutoShape 19"/>
          <p:cNvSpPr/>
          <p:nvPr/>
        </p:nvSpPr>
        <p:spPr>
          <a:xfrm rot="-1715946">
            <a:off x="13698272" y="8383758"/>
            <a:ext cx="3317663" cy="0"/>
          </a:xfrm>
          <a:prstGeom prst="line">
            <a:avLst/>
          </a:prstGeom>
          <a:ln w="85725" cap="flat">
            <a:solidFill>
              <a:srgbClr val="0D7377"/>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AutoShape 20"/>
          <p:cNvSpPr/>
          <p:nvPr/>
        </p:nvSpPr>
        <p:spPr>
          <a:xfrm rot="-8950593">
            <a:off x="10861563" y="8328653"/>
            <a:ext cx="3317663" cy="0"/>
          </a:xfrm>
          <a:prstGeom prst="line">
            <a:avLst/>
          </a:prstGeom>
          <a:ln w="85725" cap="flat">
            <a:solidFill>
              <a:srgbClr val="0D7377"/>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2"/>
          <p:cNvGrpSpPr>
            <a:grpSpLocks noChangeAspect="1"/>
          </p:cNvGrpSpPr>
          <p:nvPr/>
        </p:nvGrpSpPr>
        <p:grpSpPr>
          <a:xfrm>
            <a:off x="11369337" y="1904574"/>
            <a:ext cx="5156985" cy="5954948"/>
            <a:chOff x="0" y="0"/>
            <a:chExt cx="5499100" cy="6350000"/>
          </a:xfrm>
        </p:grpSpPr>
        <p:sp>
          <p:nvSpPr>
            <p:cNvPr id="23" name="Freeform 23"/>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3"/>
              <a:stretch>
                <a:fillRect l="-26453" r="-467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24">
            <a:extLst>
              <a:ext uri="{FF2B5EF4-FFF2-40B4-BE49-F238E27FC236}">
                <a16:creationId xmlns:a16="http://schemas.microsoft.com/office/drawing/2014/main" id="{8416DD0F-46EA-F2F1-4321-E13B46523289}"/>
              </a:ext>
            </a:extLst>
          </p:cNvPr>
          <p:cNvSpPr txBox="1"/>
          <p:nvPr/>
        </p:nvSpPr>
        <p:spPr>
          <a:xfrm>
            <a:off x="208451" y="60084"/>
            <a:ext cx="11830217" cy="921791"/>
          </a:xfrm>
          <a:prstGeom prst="rect">
            <a:avLst/>
          </a:prstGeom>
        </p:spPr>
        <p:txBody>
          <a:bodyPr wrap="square"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lang="en-US" sz="4500" b="1" dirty="0">
                <a:solidFill>
                  <a:schemeClr val="bg1"/>
                </a:solidFill>
                <a:latin typeface="+mj-lt"/>
              </a:rPr>
              <a:t>QUALITY  ASSURANCE</a:t>
            </a:r>
          </a:p>
        </p:txBody>
      </p:sp>
      <p:graphicFrame>
        <p:nvGraphicFramePr>
          <p:cNvPr id="27" name="Content Placeholder 2">
            <a:extLst>
              <a:ext uri="{FF2B5EF4-FFF2-40B4-BE49-F238E27FC236}">
                <a16:creationId xmlns:a16="http://schemas.microsoft.com/office/drawing/2014/main" id="{E9E25191-292F-3AB3-2E87-7EFF65A307A8}"/>
              </a:ext>
            </a:extLst>
          </p:cNvPr>
          <p:cNvGraphicFramePr/>
          <p:nvPr>
            <p:extLst>
              <p:ext uri="{D42A27DB-BD31-4B8C-83A1-F6EECF244321}">
                <p14:modId xmlns:p14="http://schemas.microsoft.com/office/powerpoint/2010/main" val="1580818303"/>
              </p:ext>
            </p:extLst>
          </p:nvPr>
        </p:nvGraphicFramePr>
        <p:xfrm>
          <a:off x="164546" y="1050192"/>
          <a:ext cx="10660594" cy="9168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lide Number Placeholder 12">
            <a:extLst>
              <a:ext uri="{FF2B5EF4-FFF2-40B4-BE49-F238E27FC236}">
                <a16:creationId xmlns:a16="http://schemas.microsoft.com/office/drawing/2014/main" id="{01EE20FB-6027-90A6-DB8F-852DE0C5B218}"/>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14" name="Slide Number Placeholder 6">
            <a:extLst>
              <a:ext uri="{FF2B5EF4-FFF2-40B4-BE49-F238E27FC236}">
                <a16:creationId xmlns:a16="http://schemas.microsoft.com/office/drawing/2014/main" id="{158858F9-202E-6EB2-5B9A-3BAD1A2F8F78}"/>
              </a:ext>
            </a:extLst>
          </p:cNvPr>
          <p:cNvSpPr txBox="1">
            <a:spLocks/>
          </p:cNvSpPr>
          <p:nvPr/>
        </p:nvSpPr>
        <p:spPr>
          <a:xfrm>
            <a:off x="13175876" y="9319698"/>
            <a:ext cx="4114800" cy="54768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FE490F-C57D-431F-B5A2-DA22123CE977}" type="slidenum">
              <a:rPr lang="en-ZA" smtClean="0"/>
              <a:pPr/>
              <a:t>8</a:t>
            </a:fld>
            <a:endParaRPr lang="en-ZA" dirty="0"/>
          </a:p>
        </p:txBody>
      </p:sp>
    </p:spTree>
    <p:extLst>
      <p:ext uri="{BB962C8B-B14F-4D97-AF65-F5344CB8AC3E}">
        <p14:creationId xmlns:p14="http://schemas.microsoft.com/office/powerpoint/2010/main" val="195714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59246-1159-54F0-15DB-61B3801E0ADF}"/>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D63EA2B0-7747-5EDC-C0C5-CAFAA3F4BB2B}"/>
              </a:ext>
            </a:extLst>
          </p:cNvPr>
          <p:cNvSpPr/>
          <p:nvPr/>
        </p:nvSpPr>
        <p:spPr>
          <a:xfrm>
            <a:off x="5898384" y="9601200"/>
            <a:ext cx="4905032" cy="839228"/>
          </a:xfrm>
          <a:custGeom>
            <a:avLst/>
            <a:gdLst/>
            <a:ahLst/>
            <a:cxnLst/>
            <a:rect l="l" t="t" r="r" b="b"/>
            <a:pathLst>
              <a:path w="1291860" h="221031">
                <a:moveTo>
                  <a:pt x="203200" y="0"/>
                </a:moveTo>
                <a:lnTo>
                  <a:pt x="1291860" y="0"/>
                </a:lnTo>
                <a:lnTo>
                  <a:pt x="1088660"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4E4EFCFC-7323-23D3-083C-5BF7C18CAEB0}"/>
              </a:ext>
            </a:extLst>
          </p:cNvPr>
          <p:cNvSpPr/>
          <p:nvPr/>
        </p:nvSpPr>
        <p:spPr>
          <a:xfrm>
            <a:off x="15244191" y="94117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77235630-6AD8-0EBC-8225-4CCC61943EF4}"/>
              </a:ext>
            </a:extLst>
          </p:cNvPr>
          <p:cNvSpPr/>
          <p:nvPr/>
        </p:nvSpPr>
        <p:spPr>
          <a:xfrm>
            <a:off x="16854601" y="94117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35">
            <a:extLst>
              <a:ext uri="{FF2B5EF4-FFF2-40B4-BE49-F238E27FC236}">
                <a16:creationId xmlns:a16="http://schemas.microsoft.com/office/drawing/2014/main" id="{FF39BC2D-7D5E-0127-AB78-A928374A5A09}"/>
              </a:ext>
            </a:extLst>
          </p:cNvPr>
          <p:cNvSpPr/>
          <p:nvPr/>
        </p:nvSpPr>
        <p:spPr>
          <a:xfrm>
            <a:off x="-613741" y="9601200"/>
            <a:ext cx="3970694" cy="839228"/>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38">
            <a:extLst>
              <a:ext uri="{FF2B5EF4-FFF2-40B4-BE49-F238E27FC236}">
                <a16:creationId xmlns:a16="http://schemas.microsoft.com/office/drawing/2014/main" id="{DE997503-2AAC-E7E0-8400-E950DBBBB20D}"/>
              </a:ext>
            </a:extLst>
          </p:cNvPr>
          <p:cNvSpPr/>
          <p:nvPr/>
        </p:nvSpPr>
        <p:spPr>
          <a:xfrm>
            <a:off x="2590800"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ACBF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41">
            <a:extLst>
              <a:ext uri="{FF2B5EF4-FFF2-40B4-BE49-F238E27FC236}">
                <a16:creationId xmlns:a16="http://schemas.microsoft.com/office/drawing/2014/main" id="{A2354FC8-2049-A5E8-BBAB-C1050155477E}"/>
              </a:ext>
            </a:extLst>
          </p:cNvPr>
          <p:cNvSpPr/>
          <p:nvPr/>
        </p:nvSpPr>
        <p:spPr>
          <a:xfrm>
            <a:off x="9937756" y="9411728"/>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44">
            <a:extLst>
              <a:ext uri="{FF2B5EF4-FFF2-40B4-BE49-F238E27FC236}">
                <a16:creationId xmlns:a16="http://schemas.microsoft.com/office/drawing/2014/main" id="{B8E72477-F7CC-D724-2C65-9E805ED0B122}"/>
              </a:ext>
            </a:extLst>
          </p:cNvPr>
          <p:cNvSpPr/>
          <p:nvPr/>
        </p:nvSpPr>
        <p:spPr>
          <a:xfrm>
            <a:off x="4201210" y="9258300"/>
            <a:ext cx="2664422" cy="1218172"/>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4F747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46">
            <a:extLst>
              <a:ext uri="{FF2B5EF4-FFF2-40B4-BE49-F238E27FC236}">
                <a16:creationId xmlns:a16="http://schemas.microsoft.com/office/drawing/2014/main" id="{210E9D69-7F53-07F5-3F0B-084BB3DC8048}"/>
              </a:ext>
            </a:extLst>
          </p:cNvPr>
          <p:cNvGrpSpPr/>
          <p:nvPr/>
        </p:nvGrpSpPr>
        <p:grpSpPr>
          <a:xfrm>
            <a:off x="1" y="-38100"/>
            <a:ext cx="18364199" cy="2096528"/>
            <a:chOff x="80822" y="128485"/>
            <a:chExt cx="4978236" cy="1210355"/>
          </a:xfrm>
          <a:solidFill>
            <a:srgbClr val="4F747F"/>
          </a:solidFill>
        </p:grpSpPr>
        <p:sp>
          <p:nvSpPr>
            <p:cNvPr id="47" name="Freeform 47">
              <a:extLst>
                <a:ext uri="{FF2B5EF4-FFF2-40B4-BE49-F238E27FC236}">
                  <a16:creationId xmlns:a16="http://schemas.microsoft.com/office/drawing/2014/main" id="{D6BF0330-A400-85D5-2BDD-2D6CFB7BCF89}"/>
                </a:ext>
              </a:extLst>
            </p:cNvPr>
            <p:cNvSpPr/>
            <p:nvPr/>
          </p:nvSpPr>
          <p:spPr>
            <a:xfrm>
              <a:off x="80822" y="128485"/>
              <a:ext cx="4978236" cy="1210355"/>
            </a:xfrm>
            <a:custGeom>
              <a:avLst/>
              <a:gdLst/>
              <a:ahLst/>
              <a:cxnLst/>
              <a:rect l="l" t="t" r="r" b="b"/>
              <a:pathLst>
                <a:path w="4978236" h="1210355">
                  <a:moveTo>
                    <a:pt x="0" y="0"/>
                  </a:moveTo>
                  <a:lnTo>
                    <a:pt x="4978236" y="0"/>
                  </a:lnTo>
                  <a:lnTo>
                    <a:pt x="4978236" y="1210355"/>
                  </a:lnTo>
                  <a:lnTo>
                    <a:pt x="0" y="1210355"/>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48">
              <a:extLst>
                <a:ext uri="{FF2B5EF4-FFF2-40B4-BE49-F238E27FC236}">
                  <a16:creationId xmlns:a16="http://schemas.microsoft.com/office/drawing/2014/main" id="{AEF77AFA-7FFE-6A5A-F8DA-3F5918C2BCB0}"/>
                </a:ext>
              </a:extLst>
            </p:cNvPr>
            <p:cNvSpPr txBox="1"/>
            <p:nvPr/>
          </p:nvSpPr>
          <p:spPr>
            <a:xfrm>
              <a:off x="80822" y="144395"/>
              <a:ext cx="812800" cy="850900"/>
            </a:xfrm>
            <a:prstGeom prst="rect">
              <a:avLst/>
            </a:prstGeom>
            <a:grpFill/>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443306DF-0927-5E51-C34F-EED3F00C157C}"/>
              </a:ext>
            </a:extLst>
          </p:cNvPr>
          <p:cNvSpPr>
            <a:spLocks noGrp="1"/>
          </p:cNvSpPr>
          <p:nvPr>
            <p:ph type="title"/>
          </p:nvPr>
        </p:nvSpPr>
        <p:spPr>
          <a:xfrm>
            <a:off x="871790" y="350192"/>
            <a:ext cx="16544424" cy="1473895"/>
          </a:xfrm>
        </p:spPr>
        <p:txBody>
          <a:bodyPr>
            <a:normAutofit/>
          </a:bodyPr>
          <a:lstStyle/>
          <a:p>
            <a:pPr algn="ctr"/>
            <a:r>
              <a:rPr lang="en-GB" sz="4000" b="1" dirty="0">
                <a:solidFill>
                  <a:schemeClr val="bg1"/>
                </a:solidFill>
                <a:cs typeface="Calibri" panose="020F0502020204030204" pitchFamily="34" charset="0"/>
              </a:rPr>
              <a:t>MANDATORY GRANT TARGETS 2024 – 2025 </a:t>
            </a:r>
          </a:p>
        </p:txBody>
      </p:sp>
      <p:sp>
        <p:nvSpPr>
          <p:cNvPr id="21" name="TextBox 38">
            <a:extLst>
              <a:ext uri="{FF2B5EF4-FFF2-40B4-BE49-F238E27FC236}">
                <a16:creationId xmlns:a16="http://schemas.microsoft.com/office/drawing/2014/main" id="{29F7F49B-D86B-5F21-4CC0-F5E43928ACB7}"/>
              </a:ext>
            </a:extLst>
          </p:cNvPr>
          <p:cNvSpPr txBox="1"/>
          <p:nvPr/>
        </p:nvSpPr>
        <p:spPr>
          <a:xfrm>
            <a:off x="752967" y="4826338"/>
            <a:ext cx="339835" cy="35944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Franklin Gothic Book" panose="020B0502020104020203"/>
              <a:ea typeface="+mn-ea"/>
              <a:cs typeface="+mn-cs"/>
            </a:endParaRPr>
          </a:p>
        </p:txBody>
      </p:sp>
      <p:sp>
        <p:nvSpPr>
          <p:cNvPr id="22" name="Slide Number Placeholder 2">
            <a:extLst>
              <a:ext uri="{FF2B5EF4-FFF2-40B4-BE49-F238E27FC236}">
                <a16:creationId xmlns:a16="http://schemas.microsoft.com/office/drawing/2014/main" id="{78DF151B-5025-A18D-8249-83B9787B8E9B}"/>
              </a:ext>
            </a:extLst>
          </p:cNvPr>
          <p:cNvSpPr txBox="1">
            <a:spLocks/>
          </p:cNvSpPr>
          <p:nvPr/>
        </p:nvSpPr>
        <p:spPr>
          <a:xfrm>
            <a:off x="16503031" y="9639688"/>
            <a:ext cx="1578765" cy="547688"/>
          </a:xfrm>
          <a:prstGeom prst="rect">
            <a:avLst/>
          </a:prstGeom>
        </p:spPr>
        <p:txBody>
          <a:bodyPr vert="horz" lIns="91440" tIns="45720" rIns="91440" bIns="45720" rtlCol="0" anchor="ctr"/>
          <a:lstStyle>
            <a:defPPr>
              <a:defRPr lang="en-US"/>
            </a:defPPr>
            <a:lvl1pPr marL="0" algn="r" defTabSz="914400" rtl="0" eaLnBrk="1" latinLnBrk="0" hangingPunct="1">
              <a:defRPr sz="135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3716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35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9</a:t>
            </a:fld>
            <a:endParaRPr kumimoji="0" lang="en-US" sz="135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8" name="Freeform 9">
            <a:extLst>
              <a:ext uri="{FF2B5EF4-FFF2-40B4-BE49-F238E27FC236}">
                <a16:creationId xmlns:a16="http://schemas.microsoft.com/office/drawing/2014/main" id="{5A8AE814-D3B8-8A59-5056-D205BB1C4C5C}"/>
              </a:ext>
            </a:extLst>
          </p:cNvPr>
          <p:cNvSpPr/>
          <p:nvPr/>
        </p:nvSpPr>
        <p:spPr>
          <a:xfrm>
            <a:off x="15745308" y="234467"/>
            <a:ext cx="2336488" cy="971865"/>
          </a:xfrm>
          <a:custGeom>
            <a:avLst/>
            <a:gdLst/>
            <a:ahLst/>
            <a:cxnLst/>
            <a:rect l="l" t="t" r="r" b="b"/>
            <a:pathLst>
              <a:path w="2336488" h="971865">
                <a:moveTo>
                  <a:pt x="0" y="0"/>
                </a:moveTo>
                <a:lnTo>
                  <a:pt x="2336488" y="0"/>
                </a:lnTo>
                <a:lnTo>
                  <a:pt x="2336488" y="971865"/>
                </a:lnTo>
                <a:lnTo>
                  <a:pt x="0" y="971865"/>
                </a:lnTo>
                <a:lnTo>
                  <a:pt x="0" y="0"/>
                </a:lnTo>
                <a:close/>
              </a:path>
            </a:pathLst>
          </a:custGeom>
          <a:blipFill>
            <a:blip r:embed="rId2"/>
            <a:stretch>
              <a:fillRect b="-5942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3" name="Content Placeholder 3">
            <a:extLst>
              <a:ext uri="{FF2B5EF4-FFF2-40B4-BE49-F238E27FC236}">
                <a16:creationId xmlns:a16="http://schemas.microsoft.com/office/drawing/2014/main" id="{32A708FE-BEF7-A9BE-45EB-68D285A0DB6F}"/>
              </a:ext>
            </a:extLst>
          </p:cNvPr>
          <p:cNvGraphicFramePr>
            <a:graphicFrameLocks noGrp="1"/>
          </p:cNvGraphicFramePr>
          <p:nvPr>
            <p:ph idx="1"/>
            <p:extLst>
              <p:ext uri="{D42A27DB-BD31-4B8C-83A1-F6EECF244321}">
                <p14:modId xmlns:p14="http://schemas.microsoft.com/office/powerpoint/2010/main" val="2332595693"/>
              </p:ext>
            </p:extLst>
          </p:nvPr>
        </p:nvGraphicFramePr>
        <p:xfrm>
          <a:off x="812376" y="2438399"/>
          <a:ext cx="16663248" cy="5410201"/>
        </p:xfrm>
        <a:graphic>
          <a:graphicData uri="http://schemas.openxmlformats.org/drawingml/2006/table">
            <a:tbl>
              <a:tblPr firstRow="1" bandRow="1">
                <a:tableStyleId>{5C22544A-7EE6-4342-B048-85BDC9FD1C3A}</a:tableStyleId>
              </a:tblPr>
              <a:tblGrid>
                <a:gridCol w="8331624">
                  <a:extLst>
                    <a:ext uri="{9D8B030D-6E8A-4147-A177-3AD203B41FA5}">
                      <a16:colId xmlns:a16="http://schemas.microsoft.com/office/drawing/2014/main" val="3637560089"/>
                    </a:ext>
                  </a:extLst>
                </a:gridCol>
                <a:gridCol w="8331624">
                  <a:extLst>
                    <a:ext uri="{9D8B030D-6E8A-4147-A177-3AD203B41FA5}">
                      <a16:colId xmlns:a16="http://schemas.microsoft.com/office/drawing/2014/main" val="3340442751"/>
                    </a:ext>
                  </a:extLst>
                </a:gridCol>
              </a:tblGrid>
              <a:tr h="1087748">
                <a:tc>
                  <a:txBody>
                    <a:bodyPr/>
                    <a:lstStyle/>
                    <a:p>
                      <a:pPr algn="ctr"/>
                      <a:r>
                        <a:rPr lang="en-ZA" sz="4100" dirty="0"/>
                        <a:t>Size of Companies</a:t>
                      </a:r>
                    </a:p>
                  </a:txBody>
                  <a:tcPr marL="137160" marR="137160" marT="68580" marB="68580"/>
                </a:tc>
                <a:tc>
                  <a:txBody>
                    <a:bodyPr/>
                    <a:lstStyle/>
                    <a:p>
                      <a:pPr algn="ctr"/>
                      <a:r>
                        <a:rPr lang="en-ZA" sz="4100" dirty="0"/>
                        <a:t>Targets</a:t>
                      </a:r>
                    </a:p>
                  </a:txBody>
                  <a:tcPr marL="137160" marR="137160" marT="68580" marB="68580"/>
                </a:tc>
                <a:extLst>
                  <a:ext uri="{0D108BD9-81ED-4DB2-BD59-A6C34878D82A}">
                    <a16:rowId xmlns:a16="http://schemas.microsoft.com/office/drawing/2014/main" val="1358457984"/>
                  </a:ext>
                </a:extLst>
              </a:tr>
              <a:tr h="933204">
                <a:tc>
                  <a:txBody>
                    <a:bodyPr/>
                    <a:lstStyle/>
                    <a:p>
                      <a:r>
                        <a:rPr lang="en-ZA" sz="4100" dirty="0"/>
                        <a:t>Small Companies</a:t>
                      </a:r>
                    </a:p>
                  </a:txBody>
                  <a:tcPr marL="137160" marR="137160" marT="68580" marB="68580"/>
                </a:tc>
                <a:tc>
                  <a:txBody>
                    <a:bodyPr/>
                    <a:lstStyle/>
                    <a:p>
                      <a:pPr algn="ctr"/>
                      <a:r>
                        <a:rPr lang="en-ZA" sz="4100" dirty="0"/>
                        <a:t>605</a:t>
                      </a:r>
                    </a:p>
                  </a:txBody>
                  <a:tcPr marL="137160" marR="137160" marT="68580" marB="68580"/>
                </a:tc>
                <a:extLst>
                  <a:ext uri="{0D108BD9-81ED-4DB2-BD59-A6C34878D82A}">
                    <a16:rowId xmlns:a16="http://schemas.microsoft.com/office/drawing/2014/main" val="2500422901"/>
                  </a:ext>
                </a:extLst>
              </a:tr>
              <a:tr h="933204">
                <a:tc>
                  <a:txBody>
                    <a:bodyPr/>
                    <a:lstStyle/>
                    <a:p>
                      <a:r>
                        <a:rPr lang="en-ZA" sz="4100" dirty="0"/>
                        <a:t>Medium Firms</a:t>
                      </a:r>
                    </a:p>
                  </a:txBody>
                  <a:tcPr marL="137160" marR="137160" marT="68580" marB="68580"/>
                </a:tc>
                <a:tc>
                  <a:txBody>
                    <a:bodyPr/>
                    <a:lstStyle/>
                    <a:p>
                      <a:pPr algn="ctr"/>
                      <a:r>
                        <a:rPr lang="en-ZA" sz="4100" dirty="0"/>
                        <a:t>405</a:t>
                      </a:r>
                    </a:p>
                  </a:txBody>
                  <a:tcPr marL="137160" marR="137160" marT="68580" marB="68580"/>
                </a:tc>
                <a:extLst>
                  <a:ext uri="{0D108BD9-81ED-4DB2-BD59-A6C34878D82A}">
                    <a16:rowId xmlns:a16="http://schemas.microsoft.com/office/drawing/2014/main" val="24285328"/>
                  </a:ext>
                </a:extLst>
              </a:tr>
              <a:tr h="933204">
                <a:tc>
                  <a:txBody>
                    <a:bodyPr/>
                    <a:lstStyle/>
                    <a:p>
                      <a:r>
                        <a:rPr lang="en-ZA" sz="4100" dirty="0"/>
                        <a:t>Large Firms</a:t>
                      </a:r>
                    </a:p>
                  </a:txBody>
                  <a:tcPr marL="137160" marR="137160" marT="68580" marB="68580"/>
                </a:tc>
                <a:tc>
                  <a:txBody>
                    <a:bodyPr/>
                    <a:lstStyle/>
                    <a:p>
                      <a:pPr algn="ctr"/>
                      <a:r>
                        <a:rPr lang="en-ZA" sz="4100" dirty="0"/>
                        <a:t>345</a:t>
                      </a:r>
                    </a:p>
                  </a:txBody>
                  <a:tcPr marL="137160" marR="137160" marT="68580" marB="68580"/>
                </a:tc>
                <a:extLst>
                  <a:ext uri="{0D108BD9-81ED-4DB2-BD59-A6C34878D82A}">
                    <a16:rowId xmlns:a16="http://schemas.microsoft.com/office/drawing/2014/main" val="3308902242"/>
                  </a:ext>
                </a:extLst>
              </a:tr>
              <a:tr h="1522841">
                <a:tc>
                  <a:txBody>
                    <a:bodyPr/>
                    <a:lstStyle/>
                    <a:p>
                      <a:r>
                        <a:rPr lang="en-ZA" sz="4100" b="1" dirty="0"/>
                        <a:t>Total</a:t>
                      </a:r>
                    </a:p>
                  </a:txBody>
                  <a:tcPr marL="137160" marR="137160" marT="68580" marB="68580"/>
                </a:tc>
                <a:tc>
                  <a:txBody>
                    <a:bodyPr/>
                    <a:lstStyle/>
                    <a:p>
                      <a:pPr algn="ctr"/>
                      <a:r>
                        <a:rPr lang="en-ZA" sz="4100" b="1" dirty="0"/>
                        <a:t>1355</a:t>
                      </a:r>
                    </a:p>
                  </a:txBody>
                  <a:tcPr marL="137160" marR="137160" marT="68580" marB="68580"/>
                </a:tc>
                <a:extLst>
                  <a:ext uri="{0D108BD9-81ED-4DB2-BD59-A6C34878D82A}">
                    <a16:rowId xmlns:a16="http://schemas.microsoft.com/office/drawing/2014/main" val="733333025"/>
                  </a:ext>
                </a:extLst>
              </a:tr>
            </a:tbl>
          </a:graphicData>
        </a:graphic>
      </p:graphicFrame>
      <p:sp>
        <p:nvSpPr>
          <p:cNvPr id="5" name="TextBox 4">
            <a:extLst>
              <a:ext uri="{FF2B5EF4-FFF2-40B4-BE49-F238E27FC236}">
                <a16:creationId xmlns:a16="http://schemas.microsoft.com/office/drawing/2014/main" id="{43163CDA-FFDC-BC3D-DE48-0DF16726DB7C}"/>
              </a:ext>
            </a:extLst>
          </p:cNvPr>
          <p:cNvSpPr txBox="1"/>
          <p:nvPr/>
        </p:nvSpPr>
        <p:spPr>
          <a:xfrm>
            <a:off x="4610100" y="8115099"/>
            <a:ext cx="9144000" cy="72327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ZA" sz="4100" b="0" i="0" u="none" strike="noStrike" kern="1200" cap="none" spc="0" normalizeH="0" baseline="0" noProof="0" dirty="0">
                <a:ln>
                  <a:noFill/>
                </a:ln>
                <a:solidFill>
                  <a:prstClr val="black"/>
                </a:solidFill>
                <a:effectLst/>
                <a:uLnTx/>
                <a:uFillTx/>
                <a:latin typeface="Calibri" panose="020F0502020204030204"/>
                <a:ea typeface="+mn-ea"/>
                <a:cs typeface="+mn-cs"/>
              </a:rPr>
              <a:t>Total of Levy Paying Companies</a:t>
            </a:r>
            <a:r>
              <a:rPr lang="en-ZA" sz="4100" dirty="0">
                <a:solidFill>
                  <a:prstClr val="black"/>
                </a:solidFill>
                <a:latin typeface="Calibri" panose="020F0502020204030204"/>
              </a:rPr>
              <a:t> – </a:t>
            </a:r>
            <a:r>
              <a:rPr lang="en-ZA" sz="4100" b="1" dirty="0">
                <a:solidFill>
                  <a:prstClr val="black"/>
                </a:solidFill>
                <a:latin typeface="Calibri" panose="020F0502020204030204"/>
              </a:rPr>
              <a:t>4724  </a:t>
            </a:r>
            <a:endParaRPr kumimoji="0" lang="en-ZA" sz="4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lide Number Placeholder 12">
            <a:extLst>
              <a:ext uri="{FF2B5EF4-FFF2-40B4-BE49-F238E27FC236}">
                <a16:creationId xmlns:a16="http://schemas.microsoft.com/office/drawing/2014/main" id="{79DC8860-8271-9B1A-2305-09E6CD7A1BBC}"/>
              </a:ext>
            </a:extLst>
          </p:cNvPr>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747466819"/>
      </p:ext>
    </p:extLst>
  </p:cSld>
  <p:clrMapOvr>
    <a:masterClrMapping/>
  </p:clrMapOvr>
</p:sld>
</file>

<file path=ppt/theme/theme1.xml><?xml version="1.0" encoding="utf-8"?>
<a:theme xmlns:a="http://schemas.openxmlformats.org/drawingml/2006/main" name="DividendVTI">
  <a:themeElements>
    <a:clrScheme name="FP&amp;M SETA">
      <a:dk1>
        <a:sysClr val="windowText" lastClr="000000"/>
      </a:dk1>
      <a:lt1>
        <a:sysClr val="window" lastClr="FFFFFF"/>
      </a:lt1>
      <a:dk2>
        <a:srgbClr val="44546A"/>
      </a:dk2>
      <a:lt2>
        <a:srgbClr val="E7E6E6"/>
      </a:lt2>
      <a:accent1>
        <a:srgbClr val="ADBF7B"/>
      </a:accent1>
      <a:accent2>
        <a:srgbClr val="4E747F"/>
      </a:accent2>
      <a:accent3>
        <a:srgbClr val="C4CCA2"/>
      </a:accent3>
      <a:accent4>
        <a:srgbClr val="64828C"/>
      </a:accent4>
      <a:accent5>
        <a:srgbClr val="468498"/>
      </a:accent5>
      <a:accent6>
        <a:srgbClr val="4D93AC"/>
      </a:accent6>
      <a:hlink>
        <a:srgbClr val="0563C1"/>
      </a:hlink>
      <a:folHlink>
        <a:srgbClr val="954F7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Custom Design">
  <a:themeElements>
    <a:clrScheme name="FP&amp;M SETA">
      <a:dk1>
        <a:sysClr val="windowText" lastClr="000000"/>
      </a:dk1>
      <a:lt1>
        <a:sysClr val="window" lastClr="FFFFFF"/>
      </a:lt1>
      <a:dk2>
        <a:srgbClr val="44546A"/>
      </a:dk2>
      <a:lt2>
        <a:srgbClr val="E7E6E6"/>
      </a:lt2>
      <a:accent1>
        <a:srgbClr val="ADBF7B"/>
      </a:accent1>
      <a:accent2>
        <a:srgbClr val="4E747F"/>
      </a:accent2>
      <a:accent3>
        <a:srgbClr val="C4CCA2"/>
      </a:accent3>
      <a:accent4>
        <a:srgbClr val="64828C"/>
      </a:accent4>
      <a:accent5>
        <a:srgbClr val="468498"/>
      </a:accent5>
      <a:accent6>
        <a:srgbClr val="4D93A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FP&amp;M SETA">
      <a:dk1>
        <a:sysClr val="windowText" lastClr="000000"/>
      </a:dk1>
      <a:lt1>
        <a:sysClr val="window" lastClr="FFFFFF"/>
      </a:lt1>
      <a:dk2>
        <a:srgbClr val="44546A"/>
      </a:dk2>
      <a:lt2>
        <a:srgbClr val="E7E6E6"/>
      </a:lt2>
      <a:accent1>
        <a:srgbClr val="ADBF7B"/>
      </a:accent1>
      <a:accent2>
        <a:srgbClr val="4E747F"/>
      </a:accent2>
      <a:accent3>
        <a:srgbClr val="C4CCA2"/>
      </a:accent3>
      <a:accent4>
        <a:srgbClr val="64828C"/>
      </a:accent4>
      <a:accent5>
        <a:srgbClr val="468498"/>
      </a:accent5>
      <a:accent6>
        <a:srgbClr val="4D93A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6655</TotalTime>
  <Words>1312</Words>
  <Application>Microsoft Office PowerPoint</Application>
  <PresentationFormat>Custom</PresentationFormat>
  <Paragraphs>123</Paragraphs>
  <Slides>12</Slides>
  <Notes>2</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Calibri</vt:lpstr>
      <vt:lpstr>Aptos</vt:lpstr>
      <vt:lpstr>Wingdings 2</vt:lpstr>
      <vt:lpstr>Arial</vt:lpstr>
      <vt:lpstr>Symbol</vt:lpstr>
      <vt:lpstr>Calibri Light</vt:lpstr>
      <vt:lpstr>Franklin Gothic Book</vt:lpstr>
      <vt:lpstr>Aptos Display</vt:lpstr>
      <vt:lpstr>Franklin Gothic Demi</vt:lpstr>
      <vt:lpstr>DividendVTI</vt:lpstr>
      <vt:lpstr>Custom Design</vt:lpstr>
      <vt:lpstr>1_Office Theme</vt:lpstr>
      <vt:lpstr>Office Theme</vt:lpstr>
      <vt:lpstr>2_Office Theme</vt:lpstr>
      <vt:lpstr>3_Office Theme</vt:lpstr>
      <vt:lpstr>PowerPoint Presentation</vt:lpstr>
      <vt:lpstr>PowerPoint Presentation</vt:lpstr>
      <vt:lpstr>PowerPoint Presentation</vt:lpstr>
      <vt:lpstr>SUB SECTOR COVERAGE</vt:lpstr>
      <vt:lpstr>PowerPoint Presentation</vt:lpstr>
      <vt:lpstr>PowerPoint Presentation</vt:lpstr>
      <vt:lpstr>PowerPoint Presentation</vt:lpstr>
      <vt:lpstr>PowerPoint Presentation</vt:lpstr>
      <vt:lpstr>MANDATORY GRANT TARGETS 2024 – 2025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Copy of Green Employee On Boarding Professional Presentation (Presentation (16:9))</dc:title>
  <dc:creator>Chantal</dc:creator>
  <cp:lastModifiedBy>Rungamai Bhebhe</cp:lastModifiedBy>
  <cp:revision>57</cp:revision>
  <dcterms:created xsi:type="dcterms:W3CDTF">2006-08-16T00:00:00Z</dcterms:created>
  <dcterms:modified xsi:type="dcterms:W3CDTF">2024-02-12T17:30:35Z</dcterms:modified>
  <dc:identifier>DAFvt8TbQIU</dc:identifier>
</cp:coreProperties>
</file>